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8" r:id="rId1"/>
  </p:sldMasterIdLst>
  <p:notesMasterIdLst>
    <p:notesMasterId r:id="rId10"/>
  </p:notesMasterIdLst>
  <p:sldIdLst>
    <p:sldId id="256" r:id="rId2"/>
    <p:sldId id="264" r:id="rId3"/>
    <p:sldId id="259" r:id="rId4"/>
    <p:sldId id="260" r:id="rId5"/>
    <p:sldId id="261" r:id="rId6"/>
    <p:sldId id="262" r:id="rId7"/>
    <p:sldId id="263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61725" autoAdjust="0"/>
  </p:normalViewPr>
  <p:slideViewPr>
    <p:cSldViewPr showGuides="1">
      <p:cViewPr varScale="1">
        <p:scale>
          <a:sx n="89" d="100"/>
          <a:sy n="89" d="100"/>
        </p:scale>
        <p:origin x="114" y="52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5AFB0-0976-44A2-AD22-7A8880AA263B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19EB1-BBBA-4DC8-B0F2-8610D58B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DBE89-0D3A-4930-9130-5796A18168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00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DBE89-0D3A-4930-9130-5796A18168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5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DBE89-0D3A-4930-9130-5796A18168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30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DBE89-0D3A-4930-9130-5796A18168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21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DBE89-0D3A-4930-9130-5796A18168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58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DBE89-0D3A-4930-9130-5796A18168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81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DBE89-0D3A-4930-9130-5796A18168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04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DBE89-0D3A-4930-9130-5796A18168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77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069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5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81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54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4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91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69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20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14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5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A91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DDB9409-D272-4CF9-9B42-8FC010D888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MSIPCM2b834ae1bc2b3f6b6989aa0a" descr="{&quot;HashCode&quot;:-1168360584,&quot;Placement&quot;:&quot;Header&quot;,&quot;Top&quot;:0.0,&quot;Left&quot;:421.1819,&quot;SlideWidth&quot;:960,&quot;SlideHeight&quot;:540}"/>
          <p:cNvSpPr txBox="1"/>
          <p:nvPr userDrawn="1"/>
        </p:nvSpPr>
        <p:spPr>
          <a:xfrm>
            <a:off x="5349010" y="0"/>
            <a:ext cx="1493980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333333"/>
                </a:solidFill>
                <a:latin typeface="Calibri" panose="020F0502020204030204" pitchFamily="34" charset="0"/>
              </a:rPr>
              <a:t>SMU Classification: Restricted</a:t>
            </a:r>
          </a:p>
        </p:txBody>
      </p:sp>
    </p:spTree>
    <p:extLst>
      <p:ext uri="{BB962C8B-B14F-4D97-AF65-F5344CB8AC3E}">
        <p14:creationId xmlns:p14="http://schemas.microsoft.com/office/powerpoint/2010/main" val="235585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4.jpeg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11" Type="http://schemas.openxmlformats.org/officeDocument/2006/relationships/image" Target="../media/image3.png"/><Relationship Id="rId5" Type="http://schemas.microsoft.com/office/2007/relationships/hdphoto" Target="../media/hdphoto1.wdp"/><Relationship Id="rId15" Type="http://schemas.openxmlformats.org/officeDocument/2006/relationships/image" Target="../media/image5.jpeg"/><Relationship Id="rId10" Type="http://schemas.openxmlformats.org/officeDocument/2006/relationships/slide" Target="slide2.xml"/><Relationship Id="rId4" Type="http://schemas.openxmlformats.org/officeDocument/2006/relationships/image" Target="../media/image1.png"/><Relationship Id="rId9" Type="http://schemas.openxmlformats.org/officeDocument/2006/relationships/slide" Target="slide3.xml"/><Relationship Id="rId1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openxmlformats.org/officeDocument/2006/relationships/slide" Target="slide2.xml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4.jpeg"/><Relationship Id="rId1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mediacast.smu.edu.sg/media/CEG2018_Mic/0_01epjo4l" TargetMode="Externa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11" Type="http://schemas.openxmlformats.org/officeDocument/2006/relationships/slide" Target="slide1.xml"/><Relationship Id="rId5" Type="http://schemas.openxmlformats.org/officeDocument/2006/relationships/image" Target="../media/image16.jpeg"/><Relationship Id="rId10" Type="http://schemas.openxmlformats.org/officeDocument/2006/relationships/image" Target="../media/image18.JPG"/><Relationship Id="rId4" Type="http://schemas.microsoft.com/office/2007/relationships/hdphoto" Target="../media/hdphoto5.wdp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9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11" Type="http://schemas.openxmlformats.org/officeDocument/2006/relationships/slide" Target="slide1.xml"/><Relationship Id="rId5" Type="http://schemas.openxmlformats.org/officeDocument/2006/relationships/image" Target="../media/image21.JPG"/><Relationship Id="rId10" Type="http://schemas.openxmlformats.org/officeDocument/2006/relationships/image" Target="../media/image23.JPG"/><Relationship Id="rId4" Type="http://schemas.openxmlformats.org/officeDocument/2006/relationships/image" Target="../media/image20.JPG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JPG"/><Relationship Id="rId7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.JPG"/><Relationship Id="rId9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" Target="slide2.xml"/><Relationship Id="rId7" Type="http://schemas.openxmlformats.org/officeDocument/2006/relationships/image" Target="../media/image29.JPG"/><Relationship Id="rId12" Type="http://schemas.openxmlformats.org/officeDocument/2006/relationships/slide" Target="slid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11" Type="http://schemas.openxmlformats.org/officeDocument/2006/relationships/image" Target="../media/image31.JPG"/><Relationship Id="rId5" Type="http://schemas.openxmlformats.org/officeDocument/2006/relationships/slide" Target="slide7.xml"/><Relationship Id="rId10" Type="http://schemas.openxmlformats.org/officeDocument/2006/relationships/slide" Target="slide3.xml"/><Relationship Id="rId4" Type="http://schemas.openxmlformats.org/officeDocument/2006/relationships/image" Target="../media/image27.JP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36685" y="304800"/>
            <a:ext cx="10698480" cy="6217920"/>
          </a:xfrm>
          <a:prstGeom prst="rect">
            <a:avLst/>
          </a:prstGeom>
          <a:noFill/>
        </p:spPr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8BBC433-9FC8-40CE-8D2C-F40DDF51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Graphic Layout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5965917"/>
            <a:ext cx="121794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Classroom AV Equipment Guide</a:t>
            </a:r>
          </a:p>
        </p:txBody>
      </p:sp>
      <p:sp>
        <p:nvSpPr>
          <p:cNvPr id="2" name="Rectangle 1"/>
          <p:cNvSpPr/>
          <p:nvPr/>
        </p:nvSpPr>
        <p:spPr>
          <a:xfrm rot="16200000">
            <a:off x="10239375" y="1620200"/>
            <a:ext cx="298671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LKCSB.SOA.ADMIN.SIS.SOESS</a:t>
            </a:r>
          </a:p>
        </p:txBody>
      </p:sp>
      <p:sp>
        <p:nvSpPr>
          <p:cNvPr id="10" name="Freeform 9">
            <a:hlinkClick r:id="rId3" action="ppaction://hlinksldjump" highlightClick="1"/>
          </p:cNvPr>
          <p:cNvSpPr/>
          <p:nvPr/>
        </p:nvSpPr>
        <p:spPr>
          <a:xfrm>
            <a:off x="2473048" y="4029108"/>
            <a:ext cx="2017733" cy="1732284"/>
          </a:xfrm>
          <a:custGeom>
            <a:avLst/>
            <a:gdLst>
              <a:gd name="connsiteX0" fmla="*/ 0 w 2017733"/>
              <a:gd name="connsiteY0" fmla="*/ 866142 h 1732284"/>
              <a:gd name="connsiteX1" fmla="*/ 433071 w 2017733"/>
              <a:gd name="connsiteY1" fmla="*/ 0 h 1732284"/>
              <a:gd name="connsiteX2" fmla="*/ 1584662 w 2017733"/>
              <a:gd name="connsiteY2" fmla="*/ 0 h 1732284"/>
              <a:gd name="connsiteX3" fmla="*/ 2017733 w 2017733"/>
              <a:gd name="connsiteY3" fmla="*/ 866142 h 1732284"/>
              <a:gd name="connsiteX4" fmla="*/ 1584662 w 2017733"/>
              <a:gd name="connsiteY4" fmla="*/ 1732284 h 1732284"/>
              <a:gd name="connsiteX5" fmla="*/ 433071 w 2017733"/>
              <a:gd name="connsiteY5" fmla="*/ 1732284 h 1732284"/>
              <a:gd name="connsiteX6" fmla="*/ 0 w 2017733"/>
              <a:gd name="connsiteY6" fmla="*/ 866142 h 173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7733" h="1732284">
                <a:moveTo>
                  <a:pt x="0" y="866142"/>
                </a:moveTo>
                <a:lnTo>
                  <a:pt x="433071" y="0"/>
                </a:lnTo>
                <a:lnTo>
                  <a:pt x="1584662" y="0"/>
                </a:lnTo>
                <a:lnTo>
                  <a:pt x="2017733" y="866142"/>
                </a:lnTo>
                <a:lnTo>
                  <a:pt x="1584662" y="1732284"/>
                </a:lnTo>
                <a:lnTo>
                  <a:pt x="433071" y="1732284"/>
                </a:lnTo>
                <a:lnTo>
                  <a:pt x="0" y="866142"/>
                </a:lnTo>
                <a:close/>
              </a:path>
            </a:pathLst>
          </a:custGeom>
          <a:ln w="3175" cap="rnd"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501" tIns="286072" rIns="312501" bIns="286072" numCol="1" spcCol="1270" anchor="ctr" anchorCtr="0">
            <a:noAutofit/>
          </a:bodyPr>
          <a:lstStyle/>
          <a:p>
            <a:pPr lvl="0" algn="ctr" defTabSz="6223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Microphone</a:t>
            </a:r>
            <a:endParaRPr lang="en-US" sz="1800" b="1" kern="1200" dirty="0">
              <a:latin typeface="Gill Sans MT" pitchFamily="34" charset="0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3820078" y="4213793"/>
            <a:ext cx="235366" cy="20287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exagon 11" descr="landscape with hills and houses"/>
          <p:cNvSpPr/>
          <p:nvPr/>
        </p:nvSpPr>
        <p:spPr>
          <a:xfrm>
            <a:off x="736685" y="3052265"/>
            <a:ext cx="2017733" cy="173228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980" t="-5933" r="1980" b="-5933"/>
            </a:stretch>
          </a:blipFill>
          <a:ln w="3175" cap="rnd"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>
            <a:hlinkClick r:id="rId6" action="ppaction://hlinksldjump" highlightClick="1"/>
          </p:cNvPr>
          <p:cNvSpPr/>
          <p:nvPr/>
        </p:nvSpPr>
        <p:spPr>
          <a:xfrm>
            <a:off x="4209411" y="3065908"/>
            <a:ext cx="2017733" cy="1732284"/>
          </a:xfrm>
          <a:custGeom>
            <a:avLst/>
            <a:gdLst>
              <a:gd name="connsiteX0" fmla="*/ 0 w 2017733"/>
              <a:gd name="connsiteY0" fmla="*/ 866142 h 1732284"/>
              <a:gd name="connsiteX1" fmla="*/ 433071 w 2017733"/>
              <a:gd name="connsiteY1" fmla="*/ 0 h 1732284"/>
              <a:gd name="connsiteX2" fmla="*/ 1584662 w 2017733"/>
              <a:gd name="connsiteY2" fmla="*/ 0 h 1732284"/>
              <a:gd name="connsiteX3" fmla="*/ 2017733 w 2017733"/>
              <a:gd name="connsiteY3" fmla="*/ 866142 h 1732284"/>
              <a:gd name="connsiteX4" fmla="*/ 1584662 w 2017733"/>
              <a:gd name="connsiteY4" fmla="*/ 1732284 h 1732284"/>
              <a:gd name="connsiteX5" fmla="*/ 433071 w 2017733"/>
              <a:gd name="connsiteY5" fmla="*/ 1732284 h 1732284"/>
              <a:gd name="connsiteX6" fmla="*/ 0 w 2017733"/>
              <a:gd name="connsiteY6" fmla="*/ 866142 h 173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7733" h="1732284">
                <a:moveTo>
                  <a:pt x="0" y="866142"/>
                </a:moveTo>
                <a:lnTo>
                  <a:pt x="433071" y="0"/>
                </a:lnTo>
                <a:lnTo>
                  <a:pt x="1584662" y="0"/>
                </a:lnTo>
                <a:lnTo>
                  <a:pt x="2017733" y="866142"/>
                </a:lnTo>
                <a:lnTo>
                  <a:pt x="1584662" y="1732284"/>
                </a:lnTo>
                <a:lnTo>
                  <a:pt x="433071" y="1732284"/>
                </a:lnTo>
                <a:lnTo>
                  <a:pt x="0" y="866142"/>
                </a:lnTo>
                <a:close/>
              </a:path>
            </a:pathLst>
          </a:custGeom>
          <a:ln w="3175" cap="rnd"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501" tIns="288612" rIns="312501" bIns="288612" numCol="1" spcCol="1270" anchor="ctr" anchorCtr="0">
            <a:noAutofit/>
          </a:bodyPr>
          <a:lstStyle/>
          <a:p>
            <a:pPr lvl="0" algn="ctr" defTabSz="7112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600" b="1" u="none" kern="1200" dirty="0">
                <a:latin typeface="Gill Sans MT" pitchFamily="34" charset="0"/>
              </a:rPr>
              <a:t>Doc Cam</a:t>
            </a:r>
          </a:p>
        </p:txBody>
      </p:sp>
      <p:sp>
        <p:nvSpPr>
          <p:cNvPr id="15" name="Hexagon 14"/>
          <p:cNvSpPr/>
          <p:nvPr/>
        </p:nvSpPr>
        <p:spPr>
          <a:xfrm>
            <a:off x="4352525" y="3867996"/>
            <a:ext cx="235366" cy="20287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Hexagon 15" descr="foggy forrest trees">
            <a:hlinkClick r:id="rId7" action="ppaction://hlinksldjump" highlightClick="1"/>
          </p:cNvPr>
          <p:cNvSpPr/>
          <p:nvPr/>
        </p:nvSpPr>
        <p:spPr>
          <a:xfrm>
            <a:off x="9417431" y="2149269"/>
            <a:ext cx="2017733" cy="173228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8"/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Hexagon 16"/>
          <p:cNvSpPr/>
          <p:nvPr/>
        </p:nvSpPr>
        <p:spPr>
          <a:xfrm>
            <a:off x="5993918" y="4796348"/>
            <a:ext cx="235366" cy="20287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>
            <a:hlinkClick r:id="rId9" action="ppaction://hlinksldjump" highlightClick="1"/>
          </p:cNvPr>
          <p:cNvSpPr/>
          <p:nvPr/>
        </p:nvSpPr>
        <p:spPr>
          <a:xfrm>
            <a:off x="2521064" y="2031981"/>
            <a:ext cx="2017733" cy="1732284"/>
          </a:xfrm>
          <a:custGeom>
            <a:avLst/>
            <a:gdLst>
              <a:gd name="connsiteX0" fmla="*/ 0 w 2017733"/>
              <a:gd name="connsiteY0" fmla="*/ 866142 h 1732284"/>
              <a:gd name="connsiteX1" fmla="*/ 433071 w 2017733"/>
              <a:gd name="connsiteY1" fmla="*/ 0 h 1732284"/>
              <a:gd name="connsiteX2" fmla="*/ 1584662 w 2017733"/>
              <a:gd name="connsiteY2" fmla="*/ 0 h 1732284"/>
              <a:gd name="connsiteX3" fmla="*/ 2017733 w 2017733"/>
              <a:gd name="connsiteY3" fmla="*/ 866142 h 1732284"/>
              <a:gd name="connsiteX4" fmla="*/ 1584662 w 2017733"/>
              <a:gd name="connsiteY4" fmla="*/ 1732284 h 1732284"/>
              <a:gd name="connsiteX5" fmla="*/ 433071 w 2017733"/>
              <a:gd name="connsiteY5" fmla="*/ 1732284 h 1732284"/>
              <a:gd name="connsiteX6" fmla="*/ 0 w 2017733"/>
              <a:gd name="connsiteY6" fmla="*/ 866142 h 173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7733" h="1732284">
                <a:moveTo>
                  <a:pt x="0" y="866142"/>
                </a:moveTo>
                <a:lnTo>
                  <a:pt x="433071" y="0"/>
                </a:lnTo>
                <a:lnTo>
                  <a:pt x="1584662" y="0"/>
                </a:lnTo>
                <a:lnTo>
                  <a:pt x="2017733" y="866142"/>
                </a:lnTo>
                <a:lnTo>
                  <a:pt x="1584662" y="1732284"/>
                </a:lnTo>
                <a:lnTo>
                  <a:pt x="433071" y="1732284"/>
                </a:lnTo>
                <a:lnTo>
                  <a:pt x="0" y="866142"/>
                </a:lnTo>
                <a:close/>
              </a:path>
            </a:pathLst>
          </a:custGeom>
          <a:gradFill rotWithShape="0"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lumMod val="88000"/>
                </a:schemeClr>
              </a:gs>
            </a:gsLst>
          </a:gradFill>
          <a:ln w="3175" cap="rnd"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501" tIns="288612" rIns="312501" bIns="288612" numCol="1" spcCol="1270" anchor="ctr" anchorCtr="0">
            <a:noAutofit/>
          </a:bodyPr>
          <a:lstStyle/>
          <a:p>
            <a:pPr lvl="0" algn="ctr" defTabSz="7112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600" b="1" kern="1200" dirty="0">
                <a:latin typeface="Gill Sans MT" pitchFamily="34" charset="0"/>
              </a:rPr>
              <a:t>HDMI</a:t>
            </a:r>
            <a:endParaRPr lang="en-US" sz="1200" b="1" kern="1200" dirty="0">
              <a:latin typeface="Gill Sans MT" pitchFamily="34" charset="0"/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3779379" y="3500560"/>
            <a:ext cx="235366" cy="20287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Hexagon 19" descr="large and twisted tree in a forest">
            <a:hlinkClick r:id="rId10" action="ppaction://hlinksldjump" highlightClick="1"/>
          </p:cNvPr>
          <p:cNvSpPr/>
          <p:nvPr/>
        </p:nvSpPr>
        <p:spPr>
          <a:xfrm>
            <a:off x="4252400" y="1114439"/>
            <a:ext cx="2017733" cy="173228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>
            <a:hlinkClick r:id="rId12" action="ppaction://hlinksldjump" highlightClick="1"/>
          </p:cNvPr>
          <p:cNvSpPr/>
          <p:nvPr/>
        </p:nvSpPr>
        <p:spPr>
          <a:xfrm>
            <a:off x="5944705" y="2110086"/>
            <a:ext cx="2017733" cy="1732284"/>
          </a:xfrm>
          <a:custGeom>
            <a:avLst/>
            <a:gdLst>
              <a:gd name="connsiteX0" fmla="*/ 0 w 2017733"/>
              <a:gd name="connsiteY0" fmla="*/ 866142 h 1732284"/>
              <a:gd name="connsiteX1" fmla="*/ 433071 w 2017733"/>
              <a:gd name="connsiteY1" fmla="*/ 0 h 1732284"/>
              <a:gd name="connsiteX2" fmla="*/ 1584662 w 2017733"/>
              <a:gd name="connsiteY2" fmla="*/ 0 h 1732284"/>
              <a:gd name="connsiteX3" fmla="*/ 2017733 w 2017733"/>
              <a:gd name="connsiteY3" fmla="*/ 866142 h 1732284"/>
              <a:gd name="connsiteX4" fmla="*/ 1584662 w 2017733"/>
              <a:gd name="connsiteY4" fmla="*/ 1732284 h 1732284"/>
              <a:gd name="connsiteX5" fmla="*/ 433071 w 2017733"/>
              <a:gd name="connsiteY5" fmla="*/ 1732284 h 1732284"/>
              <a:gd name="connsiteX6" fmla="*/ 0 w 2017733"/>
              <a:gd name="connsiteY6" fmla="*/ 866142 h 173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7733" h="1732284">
                <a:moveTo>
                  <a:pt x="0" y="866142"/>
                </a:moveTo>
                <a:lnTo>
                  <a:pt x="433071" y="0"/>
                </a:lnTo>
                <a:lnTo>
                  <a:pt x="1584662" y="0"/>
                </a:lnTo>
                <a:lnTo>
                  <a:pt x="2017733" y="866142"/>
                </a:lnTo>
                <a:lnTo>
                  <a:pt x="1584662" y="1732284"/>
                </a:lnTo>
                <a:lnTo>
                  <a:pt x="433071" y="1732284"/>
                </a:lnTo>
                <a:lnTo>
                  <a:pt x="0" y="866142"/>
                </a:lnTo>
                <a:close/>
              </a:path>
            </a:pathLst>
          </a:custGeom>
          <a:ln w="3175" cap="rnd"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501" tIns="291152" rIns="312501" bIns="291152" numCol="1" spcCol="1270" anchor="ctr" anchorCtr="0">
            <a:noAutofit/>
          </a:bodyPr>
          <a:lstStyle/>
          <a:p>
            <a:pPr lvl="0" algn="ctr" defTabSz="8001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800" b="1" kern="1200" dirty="0">
                <a:latin typeface="Gill Sans MT" pitchFamily="34" charset="0"/>
              </a:rPr>
              <a:t>DVD</a:t>
            </a:r>
            <a:r>
              <a:rPr lang="en-US" sz="1600" b="1" kern="1200" dirty="0">
                <a:latin typeface="Gill Sans MT" pitchFamily="34" charset="0"/>
              </a:rPr>
              <a:t> </a:t>
            </a:r>
          </a:p>
        </p:txBody>
      </p:sp>
      <p:sp>
        <p:nvSpPr>
          <p:cNvPr id="23" name="Hexagon 22"/>
          <p:cNvSpPr/>
          <p:nvPr/>
        </p:nvSpPr>
        <p:spPr>
          <a:xfrm>
            <a:off x="7563384" y="2849390"/>
            <a:ext cx="235366" cy="20287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Hexagon 23" descr="beautiful lake with mountain in the background">
            <a:hlinkClick r:id="rId7" action="ppaction://hlinksldjump" highlightClick="1"/>
          </p:cNvPr>
          <p:cNvSpPr/>
          <p:nvPr/>
        </p:nvSpPr>
        <p:spPr>
          <a:xfrm>
            <a:off x="7681068" y="3083891"/>
            <a:ext cx="2017733" cy="173228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 25">
            <a:hlinkClick r:id="rId14" action="ppaction://hlinksldjump" highlightClick="1"/>
          </p:cNvPr>
          <p:cNvSpPr/>
          <p:nvPr/>
        </p:nvSpPr>
        <p:spPr>
          <a:xfrm>
            <a:off x="7681068" y="1169018"/>
            <a:ext cx="2017733" cy="1732284"/>
          </a:xfrm>
          <a:custGeom>
            <a:avLst/>
            <a:gdLst>
              <a:gd name="connsiteX0" fmla="*/ 0 w 2017733"/>
              <a:gd name="connsiteY0" fmla="*/ 866142 h 1732284"/>
              <a:gd name="connsiteX1" fmla="*/ 433071 w 2017733"/>
              <a:gd name="connsiteY1" fmla="*/ 0 h 1732284"/>
              <a:gd name="connsiteX2" fmla="*/ 1584662 w 2017733"/>
              <a:gd name="connsiteY2" fmla="*/ 0 h 1732284"/>
              <a:gd name="connsiteX3" fmla="*/ 2017733 w 2017733"/>
              <a:gd name="connsiteY3" fmla="*/ 866142 h 1732284"/>
              <a:gd name="connsiteX4" fmla="*/ 1584662 w 2017733"/>
              <a:gd name="connsiteY4" fmla="*/ 1732284 h 1732284"/>
              <a:gd name="connsiteX5" fmla="*/ 433071 w 2017733"/>
              <a:gd name="connsiteY5" fmla="*/ 1732284 h 1732284"/>
              <a:gd name="connsiteX6" fmla="*/ 0 w 2017733"/>
              <a:gd name="connsiteY6" fmla="*/ 866142 h 173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7733" h="1732284">
                <a:moveTo>
                  <a:pt x="0" y="866142"/>
                </a:moveTo>
                <a:lnTo>
                  <a:pt x="433071" y="0"/>
                </a:lnTo>
                <a:lnTo>
                  <a:pt x="1584662" y="0"/>
                </a:lnTo>
                <a:lnTo>
                  <a:pt x="2017733" y="866142"/>
                </a:lnTo>
                <a:lnTo>
                  <a:pt x="1584662" y="1732284"/>
                </a:lnTo>
                <a:lnTo>
                  <a:pt x="433071" y="1732284"/>
                </a:lnTo>
                <a:lnTo>
                  <a:pt x="0" y="866142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hueOff val="0"/>
                  <a:satOff val="0"/>
                  <a:lumOff val="0"/>
                  <a:alphaOff val="0"/>
                  <a:tint val="98000"/>
                  <a:hueMod val="94000"/>
                  <a:satMod val="130000"/>
                  <a:lumMod val="128000"/>
                </a:schemeClr>
              </a:gs>
              <a:gs pos="94000">
                <a:schemeClr val="bg2">
                  <a:lumMod val="60000"/>
                  <a:lumOff val="40000"/>
                </a:schemeClr>
              </a:gs>
            </a:gsLst>
          </a:gradFill>
          <a:ln w="3175" cap="rnd"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501" tIns="288612" rIns="312501" bIns="28861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>
                <a:latin typeface="Gill Sans MT" pitchFamily="34" charset="0"/>
              </a:rPr>
              <a:t>Classroom</a:t>
            </a:r>
            <a:r>
              <a:rPr lang="en-US" sz="2000" b="1" kern="1200" dirty="0">
                <a:latin typeface="Gill Sans MT" pitchFamily="34" charset="0"/>
              </a:rPr>
              <a:t> </a:t>
            </a:r>
            <a:r>
              <a:rPr lang="en-US" sz="1600" b="1" kern="1200" dirty="0">
                <a:latin typeface="Gill Sans MT" pitchFamily="34" charset="0"/>
              </a:rPr>
              <a:t>PC</a:t>
            </a:r>
            <a:r>
              <a:rPr lang="en-US" sz="2000" b="1" kern="1200" dirty="0">
                <a:latin typeface="Gill Sans MT" pitchFamily="34" charset="0"/>
              </a:rPr>
              <a:t> </a:t>
            </a:r>
          </a:p>
        </p:txBody>
      </p:sp>
      <p:sp>
        <p:nvSpPr>
          <p:cNvPr id="27" name="Hexagon 26"/>
          <p:cNvSpPr/>
          <p:nvPr/>
        </p:nvSpPr>
        <p:spPr>
          <a:xfrm>
            <a:off x="8094400" y="2563089"/>
            <a:ext cx="235366" cy="20287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Hexagon 27" descr="beautiful lake with mountain in the background"/>
          <p:cNvSpPr/>
          <p:nvPr/>
        </p:nvSpPr>
        <p:spPr>
          <a:xfrm>
            <a:off x="5985852" y="4061555"/>
            <a:ext cx="2017733" cy="173228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4460231" y="1721065"/>
            <a:ext cx="1660509" cy="338554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Touch Panel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61262" y="2678716"/>
            <a:ext cx="169648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Projecting</a:t>
            </a:r>
            <a:r>
              <a:rPr lang="en-US" sz="1600" dirty="0"/>
              <a:t> from 2 different Sources</a:t>
            </a:r>
          </a:p>
        </p:txBody>
      </p:sp>
    </p:spTree>
    <p:extLst>
      <p:ext uri="{BB962C8B-B14F-4D97-AF65-F5344CB8AC3E}">
        <p14:creationId xmlns:p14="http://schemas.microsoft.com/office/powerpoint/2010/main" val="293753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899620"/>
            <a:ext cx="121763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Touch Screen Panel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72" y="1052284"/>
            <a:ext cx="8965855" cy="444071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Rounded Rectangle 1"/>
          <p:cNvSpPr/>
          <p:nvPr/>
        </p:nvSpPr>
        <p:spPr>
          <a:xfrm>
            <a:off x="3273489" y="496784"/>
            <a:ext cx="1206336" cy="4866633"/>
          </a:xfrm>
          <a:prstGeom prst="roundRect">
            <a:avLst/>
          </a:prstGeom>
          <a:solidFill>
            <a:schemeClr val="bg1">
              <a:alpha val="15000"/>
            </a:schemeClr>
          </a:solidFill>
          <a:ln w="22225">
            <a:solidFill>
              <a:schemeClr val="tx1">
                <a:alpha val="99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505566" y="496784"/>
            <a:ext cx="2895600" cy="4866633"/>
          </a:xfrm>
          <a:prstGeom prst="roundRect">
            <a:avLst/>
          </a:prstGeom>
          <a:solidFill>
            <a:schemeClr val="bg1">
              <a:alpha val="15000"/>
            </a:schemeClr>
          </a:solidFill>
          <a:ln w="22225">
            <a:solidFill>
              <a:schemeClr val="tx1">
                <a:alpha val="99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796051" y="4108566"/>
            <a:ext cx="2971804" cy="662383"/>
          </a:xfrm>
          <a:prstGeom prst="roundRect">
            <a:avLst/>
          </a:prstGeom>
          <a:solidFill>
            <a:schemeClr val="bg1">
              <a:alpha val="15000"/>
            </a:schemeClr>
          </a:solidFill>
          <a:ln w="22225">
            <a:solidFill>
              <a:schemeClr val="tx1">
                <a:alpha val="99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8796051" y="4807565"/>
            <a:ext cx="2971804" cy="555852"/>
          </a:xfrm>
          <a:prstGeom prst="roundRect">
            <a:avLst/>
          </a:prstGeom>
          <a:solidFill>
            <a:schemeClr val="bg1">
              <a:alpha val="15000"/>
            </a:schemeClr>
          </a:solidFill>
          <a:ln w="22225">
            <a:solidFill>
              <a:schemeClr val="tx1">
                <a:alpha val="99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02176" y="4813799"/>
            <a:ext cx="2753423" cy="549618"/>
          </a:xfrm>
          <a:prstGeom prst="roundRect">
            <a:avLst/>
          </a:prstGeom>
          <a:solidFill>
            <a:schemeClr val="bg1">
              <a:alpha val="15000"/>
            </a:schemeClr>
          </a:solidFill>
          <a:ln w="22225">
            <a:solidFill>
              <a:schemeClr val="tx1">
                <a:alpha val="99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02177" y="4840196"/>
            <a:ext cx="113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Back of Room (Left)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75815" y="4840197"/>
            <a:ext cx="1158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Back of Room (Right)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84360" y="510205"/>
            <a:ext cx="1563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LEFT </a:t>
            </a:r>
            <a:r>
              <a:rPr lang="en-US" sz="1200" dirty="0"/>
              <a:t>Screen</a:t>
            </a:r>
            <a:r>
              <a:rPr lang="en-US" sz="1200" b="1" dirty="0"/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74266" y="510205"/>
            <a:ext cx="1094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Right </a:t>
            </a:r>
            <a:r>
              <a:rPr lang="en-US" sz="1200" dirty="0"/>
              <a:t>Screen</a:t>
            </a:r>
            <a:r>
              <a:rPr lang="en-US" sz="1200" b="1" dirty="0"/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05565" y="510205"/>
            <a:ext cx="289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BOTH</a:t>
            </a:r>
          </a:p>
          <a:p>
            <a:pPr algn="ctr"/>
            <a:r>
              <a:rPr lang="en-US" sz="1400" dirty="0"/>
              <a:t>screens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20617" y="4141197"/>
            <a:ext cx="104985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Shuts down entire system in the room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6257" y="510205"/>
            <a:ext cx="1170666" cy="4866633"/>
          </a:xfrm>
          <a:prstGeom prst="roundRect">
            <a:avLst/>
          </a:prstGeom>
          <a:solidFill>
            <a:schemeClr val="bg1">
              <a:alpha val="15000"/>
            </a:schemeClr>
          </a:solidFill>
          <a:ln w="22225">
            <a:solidFill>
              <a:schemeClr val="tx1">
                <a:alpha val="99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9615504" y="325539"/>
            <a:ext cx="2152351" cy="369332"/>
            <a:chOff x="9582453" y="247575"/>
            <a:chExt cx="2152351" cy="369332"/>
          </a:xfrm>
        </p:grpSpPr>
        <p:sp>
          <p:nvSpPr>
            <p:cNvPr id="6" name="Rounded Rectangle 5">
              <a:hlinkClick r:id="rId4" action="ppaction://hlinksldjump"/>
            </p:cNvPr>
            <p:cNvSpPr/>
            <p:nvPr/>
          </p:nvSpPr>
          <p:spPr>
            <a:xfrm>
              <a:off x="9851268" y="247575"/>
              <a:ext cx="1578731" cy="369332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9582453" y="247575"/>
              <a:ext cx="2152351" cy="3693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1" dirty="0">
                  <a:ln w="9525">
                    <a:noFill/>
                    <a:prstDash val="solid"/>
                  </a:ln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tx1">
                        <a:alpha val="64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hlinkClick r:id="" action="ppaction://hlinkshowjump?jump=firstslide"/>
                </a:rPr>
                <a:t>Main page</a:t>
              </a:r>
              <a:endParaRPr lang="en-US" b="1" cap="none" spc="0" dirty="0">
                <a:ln w="9525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127000">
                    <a:schemeClr val="tx1">
                      <a:alpha val="64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593837" y="3152337"/>
            <a:ext cx="104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Volume of the speakers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8656" y="2708509"/>
            <a:ext cx="2971804" cy="1334983"/>
          </a:xfrm>
          <a:prstGeom prst="roundRect">
            <a:avLst/>
          </a:prstGeom>
          <a:solidFill>
            <a:schemeClr val="bg1">
              <a:alpha val="15000"/>
            </a:schemeClr>
          </a:solidFill>
          <a:ln w="22225">
            <a:solidFill>
              <a:schemeClr val="tx1">
                <a:alpha val="99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exagon 35" descr="landscape with hills and houses"/>
          <p:cNvSpPr/>
          <p:nvPr/>
        </p:nvSpPr>
        <p:spPr>
          <a:xfrm>
            <a:off x="7020225" y="3808920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9000"/>
                      </a14:imgEffect>
                      <a14:imgEffect>
                        <a14:brightnessContrast bright="35000" contrast="-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/>
          <p:cNvSpPr/>
          <p:nvPr/>
        </p:nvSpPr>
        <p:spPr>
          <a:xfrm>
            <a:off x="679707" y="159593"/>
            <a:ext cx="10972800" cy="6234317"/>
          </a:xfrm>
          <a:prstGeom prst="rect">
            <a:avLst/>
          </a:prstGeom>
          <a:noFill/>
        </p:spPr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8BBC433-9FC8-40CE-8D2C-F40DDF51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Graphic Layout</a:t>
            </a:r>
          </a:p>
        </p:txBody>
      </p:sp>
      <p:sp>
        <p:nvSpPr>
          <p:cNvPr id="4" name="Rectangle 3"/>
          <p:cNvSpPr/>
          <p:nvPr/>
        </p:nvSpPr>
        <p:spPr>
          <a:xfrm>
            <a:off x="3225198" y="5942002"/>
            <a:ext cx="57649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HDMI &amp; VGA Projection</a:t>
            </a:r>
            <a:endParaRPr lang="en-US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780301" y="3828701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90411" rIns="320514" bIns="290411" numCol="1" spcCol="1270" anchor="ctr" anchorCtr="0">
            <a:noAutofit/>
          </a:bodyPr>
          <a:lstStyle/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00" b="1" kern="1200" dirty="0">
                <a:latin typeface="Gill Sans MT" pitchFamily="34" charset="0"/>
              </a:rPr>
              <a:t>VGA </a:t>
            </a:r>
          </a:p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00" b="1" kern="1200" dirty="0">
                <a:latin typeface="Gill Sans MT" pitchFamily="34" charset="0"/>
              </a:rPr>
              <a:t>Step 2: </a:t>
            </a:r>
          </a:p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00" kern="1200" dirty="0">
                <a:latin typeface="Gill Sans MT" pitchFamily="34" charset="0"/>
              </a:rPr>
              <a:t>Insert VGA </a:t>
            </a:r>
          </a:p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00" kern="1200" dirty="0">
                <a:latin typeface="Gill Sans MT" pitchFamily="34" charset="0"/>
              </a:rPr>
              <a:t>Insert 3.5 mm cable provided for Audio Out</a:t>
            </a:r>
            <a:endParaRPr lang="en-US" sz="1600" kern="1200" dirty="0">
              <a:latin typeface="Gill Sans MT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881648" y="532991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89141" rIns="320514" bIns="289141" numCol="1" spcCol="1270" anchor="ctr" anchorCtr="0">
            <a:noAutofit/>
          </a:bodyPr>
          <a:lstStyle/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00" b="1" kern="1200" dirty="0">
                <a:latin typeface="Gill Sans MT" pitchFamily="34" charset="0"/>
              </a:rPr>
              <a:t>HDMI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00" b="1" kern="1200" dirty="0">
                <a:latin typeface="Gill Sans MT" pitchFamily="34" charset="0"/>
              </a:rPr>
              <a:t> Step 3: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00" kern="1200" dirty="0">
                <a:latin typeface="Gill Sans MT" pitchFamily="34" charset="0"/>
              </a:rPr>
              <a:t>HDMI Resolution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00" kern="1200" dirty="0">
                <a:latin typeface="Gill Sans MT" pitchFamily="34" charset="0"/>
              </a:rPr>
              <a:t> 1920 X 1080 (16:9)</a:t>
            </a:r>
          </a:p>
        </p:txBody>
      </p:sp>
      <p:sp>
        <p:nvSpPr>
          <p:cNvPr id="27" name="Hexagon 26"/>
          <p:cNvSpPr/>
          <p:nvPr/>
        </p:nvSpPr>
        <p:spPr>
          <a:xfrm>
            <a:off x="4503570" y="3890027"/>
            <a:ext cx="241401" cy="208077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Hexagon 27" descr="large and twisted tree in a forest">
            <a:hlinkClick r:id="rId5" action="ppaction://hlinksldjump"/>
          </p:cNvPr>
          <p:cNvSpPr>
            <a:spLocks noChangeAspect="1"/>
          </p:cNvSpPr>
          <p:nvPr/>
        </p:nvSpPr>
        <p:spPr>
          <a:xfrm>
            <a:off x="619108" y="2688356"/>
            <a:ext cx="2560320" cy="2198110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Freeform 29"/>
          <p:cNvSpPr/>
          <p:nvPr/>
        </p:nvSpPr>
        <p:spPr>
          <a:xfrm>
            <a:off x="7010400" y="1600200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89141" rIns="320514" bIns="289141" numCol="1" spcCol="1270" anchor="ctr" anchorCtr="0">
            <a:noAutofit/>
          </a:bodyPr>
          <a:lstStyle/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100" b="1" kern="1200" dirty="0">
                <a:latin typeface="Gill Sans MT" pitchFamily="34" charset="0"/>
              </a:rPr>
              <a:t>HDMI 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100" b="1" kern="1200" dirty="0">
                <a:latin typeface="Gill Sans MT" pitchFamily="34" charset="0"/>
              </a:rPr>
              <a:t>Step 4: 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100" kern="1200" dirty="0">
                <a:latin typeface="Gill Sans MT" pitchFamily="34" charset="0"/>
              </a:rPr>
              <a:t>When No Audio 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100" kern="1200" dirty="0">
                <a:latin typeface="Gill Sans MT" pitchFamily="34" charset="0"/>
              </a:rPr>
              <a:t>Select Playback Device -  Select </a:t>
            </a:r>
            <a:r>
              <a:rPr lang="en-US" sz="1100" b="1" kern="1200" dirty="0">
                <a:latin typeface="Gill Sans MT" pitchFamily="34" charset="0"/>
              </a:rPr>
              <a:t>Crestron</a:t>
            </a:r>
            <a:r>
              <a:rPr lang="en-US" sz="1100" kern="1200" dirty="0">
                <a:latin typeface="Gill Sans MT" pitchFamily="34" charset="0"/>
              </a:rPr>
              <a:t> or </a:t>
            </a:r>
            <a:r>
              <a:rPr lang="en-US" sz="1100" b="1" kern="1200" dirty="0">
                <a:latin typeface="Gill Sans MT" pitchFamily="34" charset="0"/>
              </a:rPr>
              <a:t>Extron</a:t>
            </a:r>
            <a:r>
              <a:rPr lang="en-US" sz="1100" kern="1200" dirty="0">
                <a:latin typeface="Gill Sans MT" pitchFamily="34" charset="0"/>
              </a:rPr>
              <a:t> as default device</a:t>
            </a:r>
            <a:endParaRPr lang="en-US" sz="1050" kern="1200" dirty="0">
              <a:latin typeface="Gill Sans MT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5356037" y="710443"/>
            <a:ext cx="241401" cy="208077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Hexagon 32"/>
          <p:cNvSpPr/>
          <p:nvPr/>
        </p:nvSpPr>
        <p:spPr>
          <a:xfrm>
            <a:off x="7587321" y="1796463"/>
            <a:ext cx="241401" cy="208077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Freeform 33"/>
          <p:cNvSpPr/>
          <p:nvPr/>
        </p:nvSpPr>
        <p:spPr>
          <a:xfrm>
            <a:off x="9124155" y="2684349"/>
            <a:ext cx="2560320" cy="2066544"/>
          </a:xfrm>
          <a:custGeom>
            <a:avLst/>
            <a:gdLst>
              <a:gd name="connsiteX0" fmla="*/ 0 w 2069470"/>
              <a:gd name="connsiteY0" fmla="*/ 869544 h 1739088"/>
              <a:gd name="connsiteX1" fmla="*/ 434772 w 2069470"/>
              <a:gd name="connsiteY1" fmla="*/ 0 h 1739088"/>
              <a:gd name="connsiteX2" fmla="*/ 1634698 w 2069470"/>
              <a:gd name="connsiteY2" fmla="*/ 0 h 1739088"/>
              <a:gd name="connsiteX3" fmla="*/ 2069470 w 2069470"/>
              <a:gd name="connsiteY3" fmla="*/ 869544 h 1739088"/>
              <a:gd name="connsiteX4" fmla="*/ 1634698 w 2069470"/>
              <a:gd name="connsiteY4" fmla="*/ 1739088 h 1739088"/>
              <a:gd name="connsiteX5" fmla="*/ 434772 w 2069470"/>
              <a:gd name="connsiteY5" fmla="*/ 1739088 h 1739088"/>
              <a:gd name="connsiteX6" fmla="*/ 0 w 2069470"/>
              <a:gd name="connsiteY6" fmla="*/ 869544 h 173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39088">
                <a:moveTo>
                  <a:pt x="0" y="869544"/>
                </a:moveTo>
                <a:lnTo>
                  <a:pt x="434772" y="0"/>
                </a:lnTo>
                <a:lnTo>
                  <a:pt x="1634698" y="0"/>
                </a:lnTo>
                <a:lnTo>
                  <a:pt x="2069470" y="869544"/>
                </a:lnTo>
                <a:lnTo>
                  <a:pt x="1634698" y="1739088"/>
                </a:lnTo>
                <a:lnTo>
                  <a:pt x="434772" y="1739088"/>
                </a:lnTo>
                <a:lnTo>
                  <a:pt x="0" y="869544"/>
                </a:lnTo>
                <a:close/>
              </a:path>
            </a:pathLst>
          </a:custGeom>
          <a:blipFill dpi="0" rotWithShape="0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0983" t="-10714" r="-109066" b="-110714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380" tIns="349262" rIns="317380" bIns="349262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/>
          </a:p>
        </p:txBody>
      </p:sp>
      <p:sp>
        <p:nvSpPr>
          <p:cNvPr id="2" name="TextBox 1"/>
          <p:cNvSpPr txBox="1"/>
          <p:nvPr/>
        </p:nvSpPr>
        <p:spPr>
          <a:xfrm>
            <a:off x="895087" y="3363479"/>
            <a:ext cx="2062851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Step 1 </a:t>
            </a:r>
          </a:p>
          <a:p>
            <a:pPr algn="ctr"/>
            <a:r>
              <a:rPr lang="en-US" sz="1200" dirty="0"/>
              <a:t>Select </a:t>
            </a:r>
            <a:r>
              <a:rPr lang="en-US" sz="1200" b="1" dirty="0"/>
              <a:t>HDMI/VGA from the Touch Panel</a:t>
            </a:r>
            <a:endParaRPr lang="en-US" sz="1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579736" y="4978426"/>
            <a:ext cx="1493865" cy="1340520"/>
            <a:chOff x="5004266" y="4973484"/>
            <a:chExt cx="1493865" cy="1340520"/>
          </a:xfrm>
        </p:grpSpPr>
        <p:sp>
          <p:nvSpPr>
            <p:cNvPr id="32" name="Hexagon 31" descr="beautiful lake with mountain in the background"/>
            <p:cNvSpPr/>
            <p:nvPr/>
          </p:nvSpPr>
          <p:spPr>
            <a:xfrm>
              <a:off x="5004266" y="4973484"/>
              <a:ext cx="1493865" cy="1340520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023" t="8050" r="-28033" b="8050"/>
              </a:stretch>
            </a:blipFill>
            <a:ln w="3175" cap="rnd">
              <a:solidFill>
                <a:schemeClr val="tx1"/>
              </a:solidFill>
              <a:round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" name="TextBox 2"/>
            <p:cNvSpPr txBox="1"/>
            <p:nvPr/>
          </p:nvSpPr>
          <p:spPr>
            <a:xfrm>
              <a:off x="5135195" y="5528143"/>
              <a:ext cx="723275" cy="369332"/>
            </a:xfrm>
            <a:prstGeom prst="rect">
              <a:avLst/>
            </a:prstGeom>
            <a:noFill/>
            <a:ln w="3175" cap="rnd">
              <a:noFill/>
              <a:round/>
            </a:ln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3.5mm</a:t>
              </a:r>
              <a:r>
                <a:rPr lang="en-US" sz="900" dirty="0"/>
                <a:t> </a:t>
              </a:r>
            </a:p>
            <a:p>
              <a:r>
                <a:rPr lang="en-US" sz="900" dirty="0"/>
                <a:t>audio cable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33032" y="5856010"/>
              <a:ext cx="671979" cy="230832"/>
            </a:xfrm>
            <a:prstGeom prst="rect">
              <a:avLst/>
            </a:prstGeom>
            <a:noFill/>
            <a:ln w="3175" cap="rnd">
              <a:noFill/>
              <a:round/>
            </a:ln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VGA</a:t>
              </a:r>
              <a:r>
                <a:rPr lang="en-US" sz="900" dirty="0"/>
                <a:t> cable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95426" y="1228824"/>
            <a:ext cx="1498129" cy="1349094"/>
            <a:chOff x="3597897" y="247575"/>
            <a:chExt cx="1498129" cy="1349094"/>
          </a:xfrm>
        </p:grpSpPr>
        <p:sp>
          <p:nvSpPr>
            <p:cNvPr id="24" name="Hexagon 23" descr="foggy forrest trees"/>
            <p:cNvSpPr/>
            <p:nvPr/>
          </p:nvSpPr>
          <p:spPr>
            <a:xfrm>
              <a:off x="3597897" y="247575"/>
              <a:ext cx="1498129" cy="1349094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6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25" t="7143" r="-10025" b="7143"/>
              </a:stretch>
            </a:blipFill>
            <a:ln w="3175" cap="rnd">
              <a:solidFill>
                <a:schemeClr val="tx1"/>
              </a:solidFill>
              <a:round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4139493" y="1189604"/>
              <a:ext cx="734496" cy="230832"/>
            </a:xfrm>
            <a:prstGeom prst="rect">
              <a:avLst/>
            </a:prstGeom>
            <a:noFill/>
            <a:ln w="3175" cap="rnd">
              <a:noFill/>
              <a:round/>
            </a:ln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HDMI</a:t>
              </a:r>
              <a:r>
                <a:rPr lang="en-US" sz="900" dirty="0"/>
                <a:t> cable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920487" y="5370492"/>
            <a:ext cx="1053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HDMI/VGA Inputs</a:t>
            </a:r>
            <a:endParaRPr lang="en-US" sz="900" dirty="0"/>
          </a:p>
        </p:txBody>
      </p:sp>
      <p:sp>
        <p:nvSpPr>
          <p:cNvPr id="14" name="Rectangle 13"/>
          <p:cNvSpPr/>
          <p:nvPr/>
        </p:nvSpPr>
        <p:spPr>
          <a:xfrm>
            <a:off x="9146586" y="6153110"/>
            <a:ext cx="271741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Projecting from 2 different sources</a:t>
            </a:r>
          </a:p>
        </p:txBody>
      </p:sp>
      <p:sp>
        <p:nvSpPr>
          <p:cNvPr id="5" name="Right Arrow 4">
            <a:hlinkClick r:id="rId12" action="ppaction://hlinksldjump"/>
          </p:cNvPr>
          <p:cNvSpPr/>
          <p:nvPr/>
        </p:nvSpPr>
        <p:spPr>
          <a:xfrm>
            <a:off x="10404315" y="5681443"/>
            <a:ext cx="559252" cy="431400"/>
          </a:xfrm>
          <a:prstGeom prst="rightArrow">
            <a:avLst/>
          </a:prstGeom>
          <a:solidFill>
            <a:schemeClr val="tx1">
              <a:alpha val="41000"/>
            </a:schemeClr>
          </a:solidFill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/>
          <p:nvPr/>
        </p:nvSpPr>
        <p:spPr>
          <a:xfrm>
            <a:off x="4893303" y="2754070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92" t="8055" r="-10092" b="8055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TextBox 15"/>
          <p:cNvSpPr txBox="1"/>
          <p:nvPr/>
        </p:nvSpPr>
        <p:spPr>
          <a:xfrm>
            <a:off x="5240855" y="3410591"/>
            <a:ext cx="1805994" cy="730354"/>
          </a:xfrm>
          <a:prstGeom prst="rect">
            <a:avLst/>
          </a:prstGeom>
          <a:solidFill>
            <a:schemeClr val="bg1">
              <a:alpha val="66000"/>
            </a:schemeClr>
          </a:solidFill>
          <a:ln w="3175" cap="rnd">
            <a:noFill/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VGA </a:t>
            </a:r>
          </a:p>
          <a:p>
            <a:pPr algn="ctr"/>
            <a:r>
              <a:rPr lang="en-US" sz="1200" b="1" dirty="0"/>
              <a:t>Step 3 </a:t>
            </a:r>
          </a:p>
          <a:p>
            <a:pPr algn="ctr"/>
            <a:r>
              <a:rPr lang="en-US" sz="1200" dirty="0"/>
              <a:t>Image Displayed </a:t>
            </a:r>
          </a:p>
        </p:txBody>
      </p:sp>
      <p:sp>
        <p:nvSpPr>
          <p:cNvPr id="26" name="Freeform 25"/>
          <p:cNvSpPr/>
          <p:nvPr/>
        </p:nvSpPr>
        <p:spPr>
          <a:xfrm>
            <a:off x="2780301" y="1634569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gradFill rotWithShape="0"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lumMod val="88000"/>
                </a:schemeClr>
              </a:gs>
            </a:gsLst>
          </a:grad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90411" rIns="320514" bIns="290411" numCol="1" spcCol="1270" anchor="ctr" anchorCtr="0">
            <a:noAutofit/>
          </a:bodyPr>
          <a:lstStyle/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00" b="1" kern="1200" dirty="0">
                <a:latin typeface="Gill Sans MT" pitchFamily="34" charset="0"/>
              </a:rPr>
              <a:t>HDMI </a:t>
            </a:r>
          </a:p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00" b="1" kern="1200" dirty="0">
                <a:latin typeface="Gill Sans MT" pitchFamily="34" charset="0"/>
              </a:rPr>
              <a:t>Step 2</a:t>
            </a:r>
          </a:p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00" kern="1200" dirty="0">
                <a:latin typeface="Gill Sans MT" pitchFamily="34" charset="0"/>
              </a:rPr>
              <a:t>Insert HDMI </a:t>
            </a:r>
          </a:p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00" kern="1200" dirty="0">
                <a:latin typeface="Gill Sans MT" pitchFamily="34" charset="0"/>
              </a:rPr>
              <a:t> </a:t>
            </a:r>
            <a:r>
              <a:rPr lang="en-US" sz="1200" b="1" kern="1200" dirty="0">
                <a:latin typeface="Gill Sans MT" pitchFamily="34" charset="0"/>
              </a:rPr>
              <a:t>No extra cable </a:t>
            </a:r>
            <a:r>
              <a:rPr lang="en-US" sz="1200" kern="1200" dirty="0">
                <a:latin typeface="Gill Sans MT" pitchFamily="34" charset="0"/>
              </a:rPr>
              <a:t>is required for audio projection</a:t>
            </a:r>
            <a:endParaRPr lang="en-US" sz="1050" kern="1200" dirty="0">
              <a:latin typeface="Gill Sans MT" pitchFamily="34" charset="0"/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3520976" y="1797775"/>
            <a:ext cx="241401" cy="208077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2" name="Group 41"/>
          <p:cNvGrpSpPr/>
          <p:nvPr/>
        </p:nvGrpSpPr>
        <p:grpSpPr>
          <a:xfrm>
            <a:off x="9615504" y="325539"/>
            <a:ext cx="2152351" cy="369332"/>
            <a:chOff x="9582453" y="247575"/>
            <a:chExt cx="2152351" cy="369332"/>
          </a:xfrm>
        </p:grpSpPr>
        <p:sp>
          <p:nvSpPr>
            <p:cNvPr id="43" name="Rounded Rectangle 42">
              <a:hlinkClick r:id="rId14" action="ppaction://hlinksldjump"/>
            </p:cNvPr>
            <p:cNvSpPr/>
            <p:nvPr/>
          </p:nvSpPr>
          <p:spPr>
            <a:xfrm>
              <a:off x="9851268" y="247575"/>
              <a:ext cx="1578731" cy="369332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582453" y="247575"/>
              <a:ext cx="2152351" cy="3693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1" dirty="0">
                  <a:ln w="9525">
                    <a:noFill/>
                    <a:prstDash val="solid"/>
                  </a:ln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tx1">
                        <a:alpha val="64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hlinkClick r:id="" action="ppaction://hlinkshowjump?jump=firstslide"/>
                </a:rPr>
                <a:t>Main page</a:t>
              </a:r>
              <a:endParaRPr lang="en-US" b="1" cap="none" spc="0" dirty="0">
                <a:ln w="9525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127000">
                    <a:schemeClr val="tx1">
                      <a:alpha val="64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98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09600" y="229387"/>
            <a:ext cx="10972800" cy="6305625"/>
          </a:xfrm>
          <a:prstGeom prst="rect">
            <a:avLst/>
          </a:prstGeom>
          <a:noFill/>
        </p:spPr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8BBC433-9FC8-40CE-8D2C-F40DDF51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Graphic Layout</a:t>
            </a:r>
          </a:p>
        </p:txBody>
      </p:sp>
      <p:sp>
        <p:nvSpPr>
          <p:cNvPr id="4" name="Rectangle 3"/>
          <p:cNvSpPr/>
          <p:nvPr/>
        </p:nvSpPr>
        <p:spPr>
          <a:xfrm>
            <a:off x="7187938" y="5950237"/>
            <a:ext cx="50098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Microphone Guide</a:t>
            </a:r>
            <a:endParaRPr lang="en-US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Hexagon 16" descr="landscape with hills and houses">
            <a:hlinkClick r:id="rId3"/>
          </p:cNvPr>
          <p:cNvSpPr/>
          <p:nvPr/>
        </p:nvSpPr>
        <p:spPr>
          <a:xfrm>
            <a:off x="2394576" y="1272375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/>
            <a:srcRect/>
            <a:stretch>
              <a:fillRect l="-12964" t="8055" r="4710" b="8055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7" name="Group 36"/>
          <p:cNvGrpSpPr/>
          <p:nvPr/>
        </p:nvGrpSpPr>
        <p:grpSpPr>
          <a:xfrm>
            <a:off x="2357711" y="3529510"/>
            <a:ext cx="2560320" cy="2066544"/>
            <a:chOff x="4226051" y="4828735"/>
            <a:chExt cx="2069470" cy="1776701"/>
          </a:xfrm>
        </p:grpSpPr>
        <p:sp>
          <p:nvSpPr>
            <p:cNvPr id="19" name="Freeform 18"/>
            <p:cNvSpPr/>
            <p:nvPr/>
          </p:nvSpPr>
          <p:spPr>
            <a:xfrm>
              <a:off x="4226051" y="4828735"/>
              <a:ext cx="2069470" cy="1776701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ln w="3175" cap="rnd">
              <a:solidFill>
                <a:schemeClr val="tx1"/>
              </a:solidFill>
              <a:round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90411" rIns="320514" bIns="290411" numCol="1" spcCol="1270" anchor="ctr" anchorCtr="0">
              <a:noAutofit/>
            </a:bodyPr>
            <a:lstStyle/>
            <a:p>
              <a:pPr lvl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en-US" sz="1400" b="1" kern="1200" dirty="0">
                  <a:latin typeface="Gill Sans MT" pitchFamily="34" charset="0"/>
                </a:rPr>
                <a:t>Step 2</a:t>
              </a:r>
            </a:p>
            <a:p>
              <a:pPr lvl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en-US" sz="1400" kern="1200" dirty="0">
                  <a:latin typeface="Gill Sans MT" pitchFamily="34" charset="0"/>
                </a:rPr>
                <a:t>Put to </a:t>
              </a:r>
              <a:r>
                <a:rPr lang="en-US" sz="1400" b="1" kern="1200" dirty="0">
                  <a:latin typeface="Gill Sans MT" pitchFamily="34" charset="0"/>
                </a:rPr>
                <a:t>Mute</a:t>
              </a:r>
              <a:r>
                <a:rPr lang="en-US" sz="1400" kern="1200" dirty="0">
                  <a:latin typeface="Gill Sans MT" pitchFamily="34" charset="0"/>
                </a:rPr>
                <a:t> before turning on</a:t>
              </a:r>
            </a:p>
            <a:p>
              <a:pPr lvl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en-US" sz="1400" kern="1200" dirty="0">
                  <a:latin typeface="Gill Sans MT" pitchFamily="34" charset="0"/>
                </a:rPr>
                <a:t> (to avoid feedback) 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5614762" y="4959523"/>
              <a:ext cx="241401" cy="208077"/>
            </a:xfrm>
            <a:prstGeom prst="hexagon">
              <a:avLst>
                <a:gd name="adj" fmla="val 25000"/>
                <a:gd name="vf" fmla="val 115470"/>
              </a:avLst>
            </a:prstGeom>
            <a:ln w="3175" cap="rnd">
              <a:solidFill>
                <a:schemeClr val="tx1"/>
              </a:solidFill>
              <a:round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5" name="Hexagon 24" descr="large and twisted tree in a forest"/>
          <p:cNvSpPr/>
          <p:nvPr/>
        </p:nvSpPr>
        <p:spPr>
          <a:xfrm>
            <a:off x="4541608" y="273639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>
            <a:off x="4478363" y="2436460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90411" rIns="320514" bIns="290411" numCol="1" spcCol="1270" anchor="ctr" anchorCtr="0">
            <a:noAutofit/>
          </a:bodyPr>
          <a:lstStyle/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Step 3</a:t>
            </a:r>
          </a:p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kern="1200" dirty="0">
                <a:latin typeface="Gill Sans MT" pitchFamily="34" charset="0"/>
              </a:rPr>
              <a:t>Hold the </a:t>
            </a:r>
            <a:r>
              <a:rPr lang="en-US" sz="1400" b="1" kern="1200" dirty="0">
                <a:latin typeface="Gill Sans MT" pitchFamily="34" charset="0"/>
              </a:rPr>
              <a:t>RED</a:t>
            </a:r>
            <a:r>
              <a:rPr lang="en-US" sz="1400" kern="1200" dirty="0">
                <a:latin typeface="Gill Sans MT" pitchFamily="34" charset="0"/>
              </a:rPr>
              <a:t> button to power up</a:t>
            </a:r>
          </a:p>
        </p:txBody>
      </p:sp>
      <p:sp>
        <p:nvSpPr>
          <p:cNvPr id="28" name="Hexagon 27"/>
          <p:cNvSpPr/>
          <p:nvPr/>
        </p:nvSpPr>
        <p:spPr>
          <a:xfrm>
            <a:off x="6242522" y="2594675"/>
            <a:ext cx="241401" cy="208077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Hexagon 28" descr="beautiful lake with mountain in the background"/>
          <p:cNvSpPr/>
          <p:nvPr/>
        </p:nvSpPr>
        <p:spPr>
          <a:xfrm>
            <a:off x="4478363" y="4599281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Freeform 30"/>
          <p:cNvSpPr/>
          <p:nvPr/>
        </p:nvSpPr>
        <p:spPr>
          <a:xfrm>
            <a:off x="8802237" y="329541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hueOff val="0"/>
                  <a:satOff val="0"/>
                  <a:lumOff val="0"/>
                  <a:alphaOff val="0"/>
                  <a:tint val="98000"/>
                  <a:hueMod val="94000"/>
                  <a:satMod val="130000"/>
                  <a:lumMod val="128000"/>
                </a:schemeClr>
              </a:gs>
              <a:gs pos="94000">
                <a:schemeClr val="bg2">
                  <a:lumMod val="60000"/>
                  <a:lumOff val="40000"/>
                </a:schemeClr>
              </a:gs>
            </a:gsLst>
          </a:grad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90411" rIns="320514" bIns="29041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>
                <a:latin typeface="Gill Sans MT" pitchFamily="34" charset="0"/>
              </a:rPr>
              <a:t>Step 5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>
                <a:latin typeface="Gill Sans MT" pitchFamily="34" charset="0"/>
              </a:rPr>
              <a:t>Position Mic closer to face </a:t>
            </a:r>
            <a:endParaRPr lang="en-US" kern="1200" dirty="0">
              <a:latin typeface="Gill Sans MT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337532" y="2050822"/>
            <a:ext cx="241401" cy="208077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Hexagon 32" descr="beautiful lake with mountain in the background"/>
          <p:cNvSpPr/>
          <p:nvPr/>
        </p:nvSpPr>
        <p:spPr>
          <a:xfrm>
            <a:off x="6662242" y="3555627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21" t="8050" r="-1021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248328" y="2390152"/>
            <a:ext cx="2556850" cy="2069231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95491" rIns="320514" bIns="295491" numCol="1" spcCol="1270" anchor="ctr" anchorCtr="0">
            <a:noAutofit/>
          </a:bodyPr>
          <a:lstStyle/>
          <a:p>
            <a:pPr lvl="0" algn="ctr" defTabSz="7112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endParaRPr lang="en-US" sz="1600" kern="1200" dirty="0">
              <a:latin typeface="Gill Sans MT" pitchFamily="34" charset="0"/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487556" y="3313291"/>
            <a:ext cx="298253" cy="242336"/>
          </a:xfrm>
          <a:prstGeom prst="hexagon">
            <a:avLst>
              <a:gd name="adj" fmla="val 25000"/>
              <a:gd name="vf" fmla="val 115470"/>
            </a:avLst>
          </a:prstGeom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extBox 10"/>
          <p:cNvSpPr txBox="1"/>
          <p:nvPr/>
        </p:nvSpPr>
        <p:spPr>
          <a:xfrm>
            <a:off x="757418" y="2850827"/>
            <a:ext cx="1615255" cy="954107"/>
          </a:xfrm>
          <a:prstGeom prst="rect">
            <a:avLst/>
          </a:prstGeom>
          <a:noFill/>
          <a:ln w="3175" cap="rnd">
            <a:noFill/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Step 1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Remove the mic from the Charging Dock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8817664" y="2474562"/>
            <a:ext cx="2560320" cy="2066544"/>
            <a:chOff x="6821447" y="4874225"/>
            <a:chExt cx="2069470" cy="1776701"/>
          </a:xfrm>
        </p:grpSpPr>
        <p:sp>
          <p:nvSpPr>
            <p:cNvPr id="21" name="Hexagon 20" descr="foggy forrest trees"/>
            <p:cNvSpPr/>
            <p:nvPr/>
          </p:nvSpPr>
          <p:spPr>
            <a:xfrm>
              <a:off x="6821447" y="4874225"/>
              <a:ext cx="2069470" cy="1776701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82000">
                  <a:srgbClr val="164572"/>
                </a:gs>
                <a:gs pos="0">
                  <a:schemeClr val="accent1">
                    <a:hueOff val="0"/>
                    <a:satOff val="0"/>
                    <a:lumOff val="0"/>
                    <a:alphaOff val="0"/>
                    <a:tint val="98000"/>
                    <a:hueMod val="94000"/>
                    <a:satMod val="130000"/>
                    <a:lumMod val="128000"/>
                  </a:schemeClr>
                </a:gs>
                <a:gs pos="27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lumMod val="88000"/>
                  </a:schemeClr>
                </a:gs>
              </a:gsLst>
              <a:lin ang="5400000" scaled="0"/>
            </a:gradFill>
            <a:ln w="3175" cap="rnd">
              <a:solidFill>
                <a:schemeClr val="tx1"/>
              </a:solidFill>
              <a:round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Hexagon 21"/>
            <p:cNvSpPr/>
            <p:nvPr/>
          </p:nvSpPr>
          <p:spPr>
            <a:xfrm>
              <a:off x="7331853" y="4964179"/>
              <a:ext cx="241401" cy="208077"/>
            </a:xfrm>
            <a:prstGeom prst="hexagon">
              <a:avLst>
                <a:gd name="adj" fmla="val 25000"/>
                <a:gd name="vf" fmla="val 115470"/>
              </a:avLst>
            </a:prstGeom>
            <a:ln w="3175" cap="rnd">
              <a:solidFill>
                <a:schemeClr val="tx1"/>
              </a:solidFill>
              <a:round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2" name="TextBox 11"/>
          <p:cNvSpPr txBox="1"/>
          <p:nvPr/>
        </p:nvSpPr>
        <p:spPr>
          <a:xfrm>
            <a:off x="9067800" y="3077840"/>
            <a:ext cx="2057400" cy="1015663"/>
          </a:xfrm>
          <a:prstGeom prst="rect">
            <a:avLst/>
          </a:prstGeom>
          <a:noFill/>
          <a:ln w="3175" cap="rnd">
            <a:noFill/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ill Sans MT" pitchFamily="34" charset="0"/>
              </a:rPr>
              <a:t>Step 6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ill Sans MT" pitchFamily="34" charset="0"/>
              </a:rPr>
              <a:t>Put the Mic back to charge after use </a:t>
            </a:r>
            <a:endParaRPr lang="en-US" dirty="0">
              <a:solidFill>
                <a:schemeClr val="bg1"/>
              </a:solidFill>
              <a:latin typeface="Gill Sans MT" pitchFamily="34" charset="0"/>
            </a:endParaRPr>
          </a:p>
          <a:p>
            <a:pPr algn="ctr"/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6662242" y="1441290"/>
            <a:ext cx="2560320" cy="2066544"/>
            <a:chOff x="2419188" y="3960718"/>
            <a:chExt cx="2069470" cy="1776701"/>
          </a:xfrm>
        </p:grpSpPr>
        <p:sp>
          <p:nvSpPr>
            <p:cNvPr id="23" name="Freeform 22"/>
            <p:cNvSpPr/>
            <p:nvPr/>
          </p:nvSpPr>
          <p:spPr>
            <a:xfrm>
              <a:off x="2419188" y="3960718"/>
              <a:ext cx="2069470" cy="1776701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4022" t="8050" r="-4022" b="8050"/>
              </a:stretch>
            </a:blipFill>
            <a:ln w="3175" cap="rnd">
              <a:solidFill>
                <a:schemeClr val="tx1"/>
              </a:solidFill>
              <a:round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90411" rIns="320514" bIns="290411" numCol="1" spcCol="1270" anchor="ctr" anchorCtr="0">
              <a:noAutofit/>
            </a:bodyPr>
            <a:lstStyle/>
            <a:p>
              <a:pPr lvl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 sz="1200" b="1" kern="1200" dirty="0">
                <a:solidFill>
                  <a:schemeClr val="bg1"/>
                </a:solidFill>
                <a:latin typeface="Gill Sans MT" pitchFamily="34" charset="0"/>
              </a:endParaRPr>
            </a:p>
          </p:txBody>
        </p:sp>
        <p:sp>
          <p:nvSpPr>
            <p:cNvPr id="16" name="Hexagon 15"/>
            <p:cNvSpPr/>
            <p:nvPr/>
          </p:nvSpPr>
          <p:spPr>
            <a:xfrm>
              <a:off x="3783836" y="4108429"/>
              <a:ext cx="241401" cy="208077"/>
            </a:xfrm>
            <a:prstGeom prst="hexagon">
              <a:avLst>
                <a:gd name="adj" fmla="val 25000"/>
                <a:gd name="vf" fmla="val 115470"/>
              </a:avLst>
            </a:prstGeom>
            <a:ln w="3175" cap="rnd">
              <a:solidFill>
                <a:schemeClr val="tx1"/>
              </a:solidFill>
              <a:round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40" name="TextBox 39"/>
          <p:cNvSpPr txBox="1"/>
          <p:nvPr/>
        </p:nvSpPr>
        <p:spPr>
          <a:xfrm>
            <a:off x="7096211" y="2154860"/>
            <a:ext cx="1684123" cy="6001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Step 4</a:t>
            </a:r>
          </a:p>
          <a:p>
            <a:pPr algn="ctr"/>
            <a:r>
              <a:rPr lang="en-US" sz="1100" dirty="0"/>
              <a:t> </a:t>
            </a:r>
            <a:r>
              <a:rPr lang="en-US" sz="1100" b="1" dirty="0"/>
              <a:t>Adjust the Mic Volume from the Touch Panel list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56909" y="5577160"/>
            <a:ext cx="1053494" cy="650304"/>
            <a:chOff x="556713" y="5442717"/>
            <a:chExt cx="1053494" cy="650304"/>
          </a:xfrm>
        </p:grpSpPr>
        <p:sp>
          <p:nvSpPr>
            <p:cNvPr id="2" name="Donut 1"/>
            <p:cNvSpPr>
              <a:spLocks noChangeAspect="1"/>
            </p:cNvSpPr>
            <p:nvPr/>
          </p:nvSpPr>
          <p:spPr>
            <a:xfrm>
              <a:off x="577085" y="5442717"/>
              <a:ext cx="382217" cy="352577"/>
            </a:xfrm>
            <a:prstGeom prst="donu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6713" y="5785244"/>
              <a:ext cx="1053494" cy="307777"/>
            </a:xfrm>
            <a:prstGeom prst="rect">
              <a:avLst/>
            </a:prstGeom>
            <a:solidFill>
              <a:schemeClr val="bg1"/>
            </a:solidFill>
            <a:ln cap="rnd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hlinkClick r:id="rId3"/>
                </a:rPr>
                <a:t>Video guide</a:t>
              </a:r>
              <a:endParaRPr lang="en-US" sz="1400" dirty="0"/>
            </a:p>
          </p:txBody>
        </p:sp>
        <p:sp>
          <p:nvSpPr>
            <p:cNvPr id="44" name="Donut 43"/>
            <p:cNvSpPr>
              <a:spLocks noChangeAspect="1"/>
            </p:cNvSpPr>
            <p:nvPr/>
          </p:nvSpPr>
          <p:spPr>
            <a:xfrm>
              <a:off x="1214479" y="5452767"/>
              <a:ext cx="389303" cy="377090"/>
            </a:xfrm>
            <a:prstGeom prst="donu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50577" y="381549"/>
            <a:ext cx="2152351" cy="369332"/>
            <a:chOff x="9582453" y="247575"/>
            <a:chExt cx="2152351" cy="369332"/>
          </a:xfrm>
        </p:grpSpPr>
        <p:sp>
          <p:nvSpPr>
            <p:cNvPr id="46" name="Rounded Rectangle 45">
              <a:hlinkClick r:id="rId9" action="ppaction://hlinksldjump"/>
            </p:cNvPr>
            <p:cNvSpPr/>
            <p:nvPr/>
          </p:nvSpPr>
          <p:spPr>
            <a:xfrm>
              <a:off x="9851268" y="247575"/>
              <a:ext cx="1578731" cy="369332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9582453" y="247575"/>
              <a:ext cx="2152351" cy="3693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1" dirty="0">
                  <a:ln w="9525">
                    <a:noFill/>
                    <a:prstDash val="solid"/>
                  </a:ln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tx1">
                        <a:alpha val="64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hlinkClick r:id="" action="ppaction://hlinkshowjump?jump=firstslide"/>
                </a:rPr>
                <a:t>Main page</a:t>
              </a:r>
              <a:endParaRPr lang="en-US" b="1" cap="none" spc="0" dirty="0">
                <a:ln w="9525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127000">
                    <a:schemeClr val="tx1">
                      <a:alpha val="64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90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45" y="266958"/>
            <a:ext cx="11049000" cy="6305625"/>
          </a:xfrm>
          <a:prstGeom prst="rect">
            <a:avLst/>
          </a:prstGeom>
          <a:noFill/>
        </p:spPr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8BBC433-9FC8-40CE-8D2C-F40DDF51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Graphic Layout</a:t>
            </a:r>
          </a:p>
        </p:txBody>
      </p:sp>
      <p:sp>
        <p:nvSpPr>
          <p:cNvPr id="5" name="Freeform 4"/>
          <p:cNvSpPr/>
          <p:nvPr/>
        </p:nvSpPr>
        <p:spPr>
          <a:xfrm>
            <a:off x="2522295" y="3562749"/>
            <a:ext cx="2560320" cy="2066544"/>
          </a:xfrm>
          <a:custGeom>
            <a:avLst/>
            <a:gdLst>
              <a:gd name="connsiteX0" fmla="*/ 0 w 2083841"/>
              <a:gd name="connsiteY0" fmla="*/ 894520 h 1789039"/>
              <a:gd name="connsiteX1" fmla="*/ 447260 w 2083841"/>
              <a:gd name="connsiteY1" fmla="*/ 0 h 1789039"/>
              <a:gd name="connsiteX2" fmla="*/ 1636581 w 2083841"/>
              <a:gd name="connsiteY2" fmla="*/ 0 h 1789039"/>
              <a:gd name="connsiteX3" fmla="*/ 2083841 w 2083841"/>
              <a:gd name="connsiteY3" fmla="*/ 894520 h 1789039"/>
              <a:gd name="connsiteX4" fmla="*/ 1636581 w 2083841"/>
              <a:gd name="connsiteY4" fmla="*/ 1789039 h 1789039"/>
              <a:gd name="connsiteX5" fmla="*/ 447260 w 2083841"/>
              <a:gd name="connsiteY5" fmla="*/ 1789039 h 1789039"/>
              <a:gd name="connsiteX6" fmla="*/ 0 w 2083841"/>
              <a:gd name="connsiteY6" fmla="*/ 894520 h 178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3841" h="1789039">
                <a:moveTo>
                  <a:pt x="0" y="894520"/>
                </a:moveTo>
                <a:lnTo>
                  <a:pt x="447260" y="0"/>
                </a:lnTo>
                <a:lnTo>
                  <a:pt x="1636581" y="0"/>
                </a:lnTo>
                <a:lnTo>
                  <a:pt x="2083841" y="894520"/>
                </a:lnTo>
                <a:lnTo>
                  <a:pt x="1636581" y="1789039"/>
                </a:lnTo>
                <a:lnTo>
                  <a:pt x="447260" y="1789039"/>
                </a:lnTo>
                <a:lnTo>
                  <a:pt x="0" y="894520"/>
                </a:lnTo>
                <a:close/>
              </a:path>
            </a:pathLst>
          </a:custGeom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2740" tIns="292322" rIns="322740" bIns="292322" numCol="1" spcCol="1270" anchor="ctr" anchorCtr="0">
            <a:noAutofit/>
          </a:bodyPr>
          <a:lstStyle/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Step 2</a:t>
            </a:r>
          </a:p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kern="1200" dirty="0">
                <a:latin typeface="Gill Sans MT" pitchFamily="34" charset="0"/>
              </a:rPr>
              <a:t>Lift up the flap</a:t>
            </a:r>
          </a:p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dirty="0">
                <a:latin typeface="Gill Sans MT" pitchFamily="34" charset="0"/>
              </a:rPr>
              <a:t>Pull out the Doc cam</a:t>
            </a:r>
            <a:r>
              <a:rPr lang="en-US" sz="1400" kern="1200" dirty="0">
                <a:latin typeface="Gill Sans MT" pitchFamily="34" charset="0"/>
              </a:rPr>
              <a:t> </a:t>
            </a:r>
            <a:endParaRPr lang="en-US" kern="1200" dirty="0">
              <a:latin typeface="Gill Sans MT" pitchFamily="34" charset="0"/>
            </a:endParaRPr>
          </a:p>
        </p:txBody>
      </p:sp>
      <p:sp>
        <p:nvSpPr>
          <p:cNvPr id="12" name="Hexagon 11"/>
          <p:cNvSpPr/>
          <p:nvPr/>
        </p:nvSpPr>
        <p:spPr>
          <a:xfrm>
            <a:off x="4287587" y="3700454"/>
            <a:ext cx="258371" cy="250801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Hexagon 12" descr="landscape with hills and houses"/>
          <p:cNvSpPr/>
          <p:nvPr/>
        </p:nvSpPr>
        <p:spPr>
          <a:xfrm>
            <a:off x="2478522" y="1287371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4626667" y="2465567"/>
            <a:ext cx="2560320" cy="2066544"/>
          </a:xfrm>
          <a:custGeom>
            <a:avLst/>
            <a:gdLst>
              <a:gd name="connsiteX0" fmla="*/ 0 w 2083841"/>
              <a:gd name="connsiteY0" fmla="*/ 894520 h 1789039"/>
              <a:gd name="connsiteX1" fmla="*/ 447260 w 2083841"/>
              <a:gd name="connsiteY1" fmla="*/ 0 h 1789039"/>
              <a:gd name="connsiteX2" fmla="*/ 1636581 w 2083841"/>
              <a:gd name="connsiteY2" fmla="*/ 0 h 1789039"/>
              <a:gd name="connsiteX3" fmla="*/ 2083841 w 2083841"/>
              <a:gd name="connsiteY3" fmla="*/ 894520 h 1789039"/>
              <a:gd name="connsiteX4" fmla="*/ 1636581 w 2083841"/>
              <a:gd name="connsiteY4" fmla="*/ 1789039 h 1789039"/>
              <a:gd name="connsiteX5" fmla="*/ 447260 w 2083841"/>
              <a:gd name="connsiteY5" fmla="*/ 1789039 h 1789039"/>
              <a:gd name="connsiteX6" fmla="*/ 0 w 2083841"/>
              <a:gd name="connsiteY6" fmla="*/ 894520 h 178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3841" h="1789039">
                <a:moveTo>
                  <a:pt x="0" y="894520"/>
                </a:moveTo>
                <a:lnTo>
                  <a:pt x="447260" y="0"/>
                </a:lnTo>
                <a:lnTo>
                  <a:pt x="1636581" y="0"/>
                </a:lnTo>
                <a:lnTo>
                  <a:pt x="2083841" y="894520"/>
                </a:lnTo>
                <a:lnTo>
                  <a:pt x="1636581" y="1789039"/>
                </a:lnTo>
                <a:lnTo>
                  <a:pt x="447260" y="1789039"/>
                </a:lnTo>
                <a:lnTo>
                  <a:pt x="0" y="894520"/>
                </a:lnTo>
                <a:close/>
              </a:path>
            </a:pathLst>
          </a:custGeom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2740" tIns="291052" rIns="322740" bIns="291052" numCol="1" spcCol="1270" anchor="ctr" anchorCtr="0">
            <a:noAutofit/>
          </a:bodyPr>
          <a:lstStyle/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Step 3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kern="1200" dirty="0">
                <a:latin typeface="Gill Sans MT" pitchFamily="34" charset="0"/>
              </a:rPr>
              <a:t>Assemble Unit till it is neatly </a:t>
            </a:r>
            <a:r>
              <a:rPr lang="en-US" sz="1400" dirty="0">
                <a:latin typeface="Gill Sans MT" pitchFamily="34" charset="0"/>
              </a:rPr>
              <a:t>resting on</a:t>
            </a:r>
            <a:r>
              <a:rPr lang="en-US" sz="1400" kern="1200" dirty="0">
                <a:latin typeface="Gill Sans MT" pitchFamily="34" charset="0"/>
              </a:rPr>
              <a:t> the Lectern top</a:t>
            </a:r>
          </a:p>
        </p:txBody>
      </p:sp>
      <p:sp>
        <p:nvSpPr>
          <p:cNvPr id="16" name="Hexagon 15"/>
          <p:cNvSpPr/>
          <p:nvPr/>
        </p:nvSpPr>
        <p:spPr>
          <a:xfrm>
            <a:off x="6312153" y="2594193"/>
            <a:ext cx="264390" cy="250801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Hexagon 16" descr="foggy forrest trees"/>
          <p:cNvSpPr/>
          <p:nvPr/>
        </p:nvSpPr>
        <p:spPr>
          <a:xfrm>
            <a:off x="4648200" y="266958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Hexagon 20" descr="large and twisted tree in a forest">
            <a:hlinkClick r:id="rId6" action="ppaction://hlinksldjump"/>
          </p:cNvPr>
          <p:cNvSpPr/>
          <p:nvPr/>
        </p:nvSpPr>
        <p:spPr>
          <a:xfrm>
            <a:off x="330377" y="2439664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 22"/>
          <p:cNvSpPr/>
          <p:nvPr/>
        </p:nvSpPr>
        <p:spPr>
          <a:xfrm>
            <a:off x="6748220" y="1407911"/>
            <a:ext cx="2560320" cy="2066544"/>
          </a:xfrm>
          <a:custGeom>
            <a:avLst/>
            <a:gdLst>
              <a:gd name="connsiteX0" fmla="*/ 0 w 2083841"/>
              <a:gd name="connsiteY0" fmla="*/ 894520 h 1789039"/>
              <a:gd name="connsiteX1" fmla="*/ 447260 w 2083841"/>
              <a:gd name="connsiteY1" fmla="*/ 0 h 1789039"/>
              <a:gd name="connsiteX2" fmla="*/ 1636581 w 2083841"/>
              <a:gd name="connsiteY2" fmla="*/ 0 h 1789039"/>
              <a:gd name="connsiteX3" fmla="*/ 2083841 w 2083841"/>
              <a:gd name="connsiteY3" fmla="*/ 894520 h 1789039"/>
              <a:gd name="connsiteX4" fmla="*/ 1636581 w 2083841"/>
              <a:gd name="connsiteY4" fmla="*/ 1789039 h 1789039"/>
              <a:gd name="connsiteX5" fmla="*/ 447260 w 2083841"/>
              <a:gd name="connsiteY5" fmla="*/ 1789039 h 1789039"/>
              <a:gd name="connsiteX6" fmla="*/ 0 w 2083841"/>
              <a:gd name="connsiteY6" fmla="*/ 894520 h 178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3841" h="1789039">
                <a:moveTo>
                  <a:pt x="0" y="894520"/>
                </a:moveTo>
                <a:lnTo>
                  <a:pt x="447260" y="0"/>
                </a:lnTo>
                <a:lnTo>
                  <a:pt x="1636581" y="0"/>
                </a:lnTo>
                <a:lnTo>
                  <a:pt x="2083841" y="894520"/>
                </a:lnTo>
                <a:lnTo>
                  <a:pt x="1636581" y="1789039"/>
                </a:lnTo>
                <a:lnTo>
                  <a:pt x="447260" y="1789039"/>
                </a:lnTo>
                <a:lnTo>
                  <a:pt x="0" y="894520"/>
                </a:lnTo>
                <a:close/>
              </a:path>
            </a:pathLst>
          </a:custGeom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2740" tIns="292322" rIns="322740" bIns="292322" numCol="1" spcCol="1270" anchor="ctr" anchorCtr="0">
            <a:noAutofit/>
          </a:bodyPr>
          <a:lstStyle/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 Step 4 </a:t>
            </a:r>
          </a:p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dirty="0">
                <a:latin typeface="Gill Sans MT" pitchFamily="34" charset="0"/>
              </a:rPr>
              <a:t>Press and Hold </a:t>
            </a:r>
          </a:p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dirty="0">
                <a:latin typeface="Gill Sans MT" pitchFamily="34" charset="0"/>
              </a:rPr>
              <a:t>Power button</a:t>
            </a:r>
          </a:p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dirty="0">
                <a:latin typeface="Gill Sans MT" pitchFamily="34" charset="0"/>
              </a:rPr>
              <a:t>Light changes from Red to Green </a:t>
            </a:r>
          </a:p>
        </p:txBody>
      </p:sp>
      <p:sp>
        <p:nvSpPr>
          <p:cNvPr id="24" name="Hexagon 23"/>
          <p:cNvSpPr/>
          <p:nvPr/>
        </p:nvSpPr>
        <p:spPr>
          <a:xfrm>
            <a:off x="6916696" y="2261960"/>
            <a:ext cx="301033" cy="250801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Hexagon 24" descr="beautiful lake with mountain in the background"/>
          <p:cNvSpPr/>
          <p:nvPr/>
        </p:nvSpPr>
        <p:spPr>
          <a:xfrm>
            <a:off x="6905447" y="3573033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>
            <a:off x="8842324" y="284149"/>
            <a:ext cx="2560320" cy="2066544"/>
          </a:xfrm>
          <a:custGeom>
            <a:avLst/>
            <a:gdLst>
              <a:gd name="connsiteX0" fmla="*/ 0 w 2083841"/>
              <a:gd name="connsiteY0" fmla="*/ 894520 h 1789039"/>
              <a:gd name="connsiteX1" fmla="*/ 447260 w 2083841"/>
              <a:gd name="connsiteY1" fmla="*/ 0 h 1789039"/>
              <a:gd name="connsiteX2" fmla="*/ 1636581 w 2083841"/>
              <a:gd name="connsiteY2" fmla="*/ 0 h 1789039"/>
              <a:gd name="connsiteX3" fmla="*/ 2083841 w 2083841"/>
              <a:gd name="connsiteY3" fmla="*/ 894520 h 1789039"/>
              <a:gd name="connsiteX4" fmla="*/ 1636581 w 2083841"/>
              <a:gd name="connsiteY4" fmla="*/ 1789039 h 1789039"/>
              <a:gd name="connsiteX5" fmla="*/ 447260 w 2083841"/>
              <a:gd name="connsiteY5" fmla="*/ 1789039 h 1789039"/>
              <a:gd name="connsiteX6" fmla="*/ 0 w 2083841"/>
              <a:gd name="connsiteY6" fmla="*/ 894520 h 178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3841" h="1789039">
                <a:moveTo>
                  <a:pt x="0" y="894520"/>
                </a:moveTo>
                <a:lnTo>
                  <a:pt x="447260" y="0"/>
                </a:lnTo>
                <a:lnTo>
                  <a:pt x="1636581" y="0"/>
                </a:lnTo>
                <a:lnTo>
                  <a:pt x="2083841" y="894520"/>
                </a:lnTo>
                <a:lnTo>
                  <a:pt x="1636581" y="1789039"/>
                </a:lnTo>
                <a:lnTo>
                  <a:pt x="447260" y="1789039"/>
                </a:lnTo>
                <a:lnTo>
                  <a:pt x="0" y="894520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hueOff val="0"/>
                  <a:satOff val="0"/>
                  <a:lumOff val="0"/>
                  <a:alphaOff val="0"/>
                  <a:tint val="98000"/>
                  <a:hueMod val="94000"/>
                  <a:satMod val="130000"/>
                  <a:lumMod val="128000"/>
                </a:schemeClr>
              </a:gs>
              <a:gs pos="94000">
                <a:schemeClr val="bg2">
                  <a:lumMod val="60000"/>
                  <a:lumOff val="40000"/>
                </a:schemeClr>
              </a:gs>
            </a:gsLst>
          </a:grad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2740" tIns="292322" rIns="322740" bIns="29232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>
                <a:latin typeface="Gill Sans MT" pitchFamily="34" charset="0"/>
              </a:rPr>
              <a:t>Step 5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latin typeface="Gill Sans MT" pitchFamily="34" charset="0"/>
              </a:rPr>
              <a:t>Use the Autofocus to get a sharper image</a:t>
            </a:r>
            <a:endParaRPr lang="en-US" sz="1400" kern="1200" dirty="0">
              <a:latin typeface="Gill Sans MT" pitchFamily="34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10515600" y="472376"/>
            <a:ext cx="261309" cy="250801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Hexagon 28" descr="beautiful lake with mountain in the background"/>
          <p:cNvSpPr/>
          <p:nvPr/>
        </p:nvSpPr>
        <p:spPr>
          <a:xfrm>
            <a:off x="4726238" y="4600666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ectangle 3"/>
          <p:cNvSpPr/>
          <p:nvPr/>
        </p:nvSpPr>
        <p:spPr>
          <a:xfrm>
            <a:off x="7505612" y="5839398"/>
            <a:ext cx="44958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Document Camera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012" y="3011271"/>
            <a:ext cx="1503306" cy="9233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Step 1</a:t>
            </a:r>
          </a:p>
          <a:p>
            <a:pPr algn="ctr"/>
            <a:r>
              <a:rPr lang="en-US" sz="1400" dirty="0"/>
              <a:t>Select </a:t>
            </a:r>
            <a:r>
              <a:rPr lang="en-US" sz="1400" b="1" dirty="0"/>
              <a:t>Doc Cam from the Touch Panel</a:t>
            </a:r>
            <a:endParaRPr lang="en-US" sz="1400" dirty="0"/>
          </a:p>
        </p:txBody>
      </p:sp>
      <p:sp>
        <p:nvSpPr>
          <p:cNvPr id="32" name="Hexagon 31" descr="beautiful lake with mountain in the background"/>
          <p:cNvSpPr/>
          <p:nvPr/>
        </p:nvSpPr>
        <p:spPr>
          <a:xfrm>
            <a:off x="9008708" y="2484133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10"/>
            <a:srcRect/>
            <a:stretch>
              <a:fillRect l="-12798" t="8050" r="4754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oup 32"/>
          <p:cNvGrpSpPr/>
          <p:nvPr/>
        </p:nvGrpSpPr>
        <p:grpSpPr>
          <a:xfrm>
            <a:off x="534361" y="346432"/>
            <a:ext cx="2152351" cy="369332"/>
            <a:chOff x="9582453" y="247575"/>
            <a:chExt cx="2152351" cy="369332"/>
          </a:xfrm>
        </p:grpSpPr>
        <p:sp>
          <p:nvSpPr>
            <p:cNvPr id="34" name="Rounded Rectangle 33">
              <a:hlinkClick r:id="rId11" action="ppaction://hlinksldjump"/>
            </p:cNvPr>
            <p:cNvSpPr/>
            <p:nvPr/>
          </p:nvSpPr>
          <p:spPr>
            <a:xfrm>
              <a:off x="9851268" y="247575"/>
              <a:ext cx="1578731" cy="369332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9582453" y="247575"/>
              <a:ext cx="2152351" cy="3693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1" dirty="0">
                  <a:ln w="9525">
                    <a:noFill/>
                    <a:prstDash val="solid"/>
                  </a:ln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tx1">
                        <a:alpha val="64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hlinkClick r:id="" action="ppaction://hlinkshowjump?jump=firstslide"/>
                </a:rPr>
                <a:t>Main page</a:t>
              </a:r>
              <a:endParaRPr lang="en-US" b="1" cap="none" spc="0" dirty="0">
                <a:ln w="9525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127000">
                    <a:schemeClr val="tx1">
                      <a:alpha val="64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2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2725" y="423027"/>
            <a:ext cx="10972800" cy="6305625"/>
          </a:xfrm>
          <a:prstGeom prst="rect">
            <a:avLst/>
          </a:prstGeom>
          <a:noFill/>
        </p:spPr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8BBC433-9FC8-40CE-8D2C-F40DDF51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Graphic Layout</a:t>
            </a:r>
          </a:p>
        </p:txBody>
      </p:sp>
      <p:sp>
        <p:nvSpPr>
          <p:cNvPr id="11" name="Freeform 10"/>
          <p:cNvSpPr/>
          <p:nvPr/>
        </p:nvSpPr>
        <p:spPr>
          <a:xfrm>
            <a:off x="4440107" y="311093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300571" rIns="320514" bIns="300571" numCol="1" spcCol="1270" anchor="ctr" anchorCtr="0">
            <a:noAutofit/>
          </a:bodyPr>
          <a:lstStyle/>
          <a:p>
            <a:pPr lvl="0" algn="ctr" defTabSz="8890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endParaRPr lang="en-US" sz="2000" kern="1200" dirty="0">
              <a:latin typeface="Gill Sans MT" pitchFamily="34" charset="0"/>
            </a:endParaRPr>
          </a:p>
        </p:txBody>
      </p:sp>
      <p:sp>
        <p:nvSpPr>
          <p:cNvPr id="13" name="Hexagon 12" descr="landscape with hills and houses"/>
          <p:cNvSpPr/>
          <p:nvPr/>
        </p:nvSpPr>
        <p:spPr>
          <a:xfrm>
            <a:off x="2311729" y="3729311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/>
            <a:srcRect/>
            <a:stretch>
              <a:fillRect l="1980" t="-5933" r="1980" b="-5933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Hexagon 16" descr="foggy forrest trees"/>
          <p:cNvSpPr/>
          <p:nvPr/>
        </p:nvSpPr>
        <p:spPr>
          <a:xfrm>
            <a:off x="4501463" y="4650495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5"/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286000" y="1362456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gradFill rotWithShape="0"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lumMod val="88000"/>
                </a:schemeClr>
              </a:gs>
            </a:gsLst>
          </a:grad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89141" rIns="320514" bIns="289141" numCol="1" spcCol="1270" anchor="ctr" anchorCtr="0">
            <a:noAutofit/>
          </a:bodyPr>
          <a:lstStyle/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Step 2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kern="1200" dirty="0">
                <a:latin typeface="Gill Sans MT" pitchFamily="34" charset="0"/>
              </a:rPr>
              <a:t>DVD Player is in the AV Equipment Closet</a:t>
            </a:r>
          </a:p>
        </p:txBody>
      </p:sp>
      <p:sp>
        <p:nvSpPr>
          <p:cNvPr id="20" name="Hexagon 19"/>
          <p:cNvSpPr/>
          <p:nvPr/>
        </p:nvSpPr>
        <p:spPr>
          <a:xfrm>
            <a:off x="2904615" y="3085821"/>
            <a:ext cx="241401" cy="208077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Hexagon 20" descr="large and twisted tree in a forest">
            <a:hlinkClick r:id="rId6" action="ppaction://hlinksldjump"/>
          </p:cNvPr>
          <p:cNvSpPr/>
          <p:nvPr/>
        </p:nvSpPr>
        <p:spPr>
          <a:xfrm>
            <a:off x="235645" y="2583951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 22"/>
          <p:cNvSpPr/>
          <p:nvPr/>
        </p:nvSpPr>
        <p:spPr>
          <a:xfrm>
            <a:off x="6595588" y="3575586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89141" rIns="320514" bIns="289141" numCol="1" spcCol="1270" anchor="ctr" anchorCtr="0">
            <a:noAutofit/>
          </a:bodyPr>
          <a:lstStyle/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Step 4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kern="1200" dirty="0">
                <a:latin typeface="Gill Sans MT" pitchFamily="34" charset="0"/>
              </a:rPr>
              <a:t>Load Disc and Play </a:t>
            </a:r>
          </a:p>
        </p:txBody>
      </p:sp>
      <p:sp>
        <p:nvSpPr>
          <p:cNvPr id="24" name="Hexagon 23"/>
          <p:cNvSpPr/>
          <p:nvPr/>
        </p:nvSpPr>
        <p:spPr>
          <a:xfrm>
            <a:off x="7236439" y="3778318"/>
            <a:ext cx="241401" cy="208077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Hexagon 24" descr="beautiful lake with mountain in the background"/>
          <p:cNvSpPr/>
          <p:nvPr/>
        </p:nvSpPr>
        <p:spPr>
          <a:xfrm>
            <a:off x="8771551" y="4626891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8"/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>
            <a:hlinkClick r:id="rId9" action="ppaction://hlinksldjump"/>
          </p:cNvPr>
          <p:cNvSpPr/>
          <p:nvPr/>
        </p:nvSpPr>
        <p:spPr>
          <a:xfrm>
            <a:off x="6543818" y="1424561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hueOff val="0"/>
                  <a:satOff val="0"/>
                  <a:lumOff val="0"/>
                  <a:alphaOff val="0"/>
                  <a:tint val="98000"/>
                  <a:hueMod val="94000"/>
                  <a:satMod val="130000"/>
                  <a:lumMod val="128000"/>
                </a:schemeClr>
              </a:gs>
              <a:gs pos="94000">
                <a:schemeClr val="bg2">
                  <a:lumMod val="60000"/>
                  <a:lumOff val="40000"/>
                </a:schemeClr>
              </a:gs>
            </a:gsLst>
          </a:grad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89141" rIns="320514" bIns="289141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>
                <a:latin typeface="Gill Sans MT" pitchFamily="34" charset="0"/>
              </a:rPr>
              <a:t>Step 5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>
                <a:latin typeface="Gill Sans MT" pitchFamily="34" charset="0"/>
              </a:rPr>
              <a:t>Choose Left / Right 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>
                <a:latin typeface="Gill Sans MT" pitchFamily="34" charset="0"/>
              </a:rPr>
              <a:t>or Both screens</a:t>
            </a:r>
          </a:p>
        </p:txBody>
      </p:sp>
      <p:sp>
        <p:nvSpPr>
          <p:cNvPr id="28" name="Hexagon 27"/>
          <p:cNvSpPr/>
          <p:nvPr/>
        </p:nvSpPr>
        <p:spPr>
          <a:xfrm>
            <a:off x="8301036" y="1600200"/>
            <a:ext cx="241401" cy="208077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Hexagon 28" descr="beautiful lake with mountain in the background"/>
          <p:cNvSpPr/>
          <p:nvPr/>
        </p:nvSpPr>
        <p:spPr>
          <a:xfrm>
            <a:off x="8760693" y="2413761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10"/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ectangle 3"/>
          <p:cNvSpPr/>
          <p:nvPr/>
        </p:nvSpPr>
        <p:spPr>
          <a:xfrm>
            <a:off x="0" y="6136629"/>
            <a:ext cx="503791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DVD Player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2725" y="3189860"/>
            <a:ext cx="1643275" cy="69249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Step 1</a:t>
            </a:r>
          </a:p>
          <a:p>
            <a:pPr algn="ctr"/>
            <a:r>
              <a:rPr lang="en-US" sz="1400" dirty="0"/>
              <a:t>Select </a:t>
            </a:r>
            <a:r>
              <a:rPr lang="en-US" sz="1400" b="1" dirty="0"/>
              <a:t>DVD </a:t>
            </a:r>
            <a:r>
              <a:rPr lang="en-US" sz="1400" dirty="0"/>
              <a:t>from the Touch Panel </a:t>
            </a:r>
          </a:p>
        </p:txBody>
      </p:sp>
      <p:sp>
        <p:nvSpPr>
          <p:cNvPr id="15" name="Freeform 14"/>
          <p:cNvSpPr/>
          <p:nvPr/>
        </p:nvSpPr>
        <p:spPr>
          <a:xfrm>
            <a:off x="4389740" y="2507816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89141" rIns="320514" bIns="289141" numCol="1" spcCol="1270" anchor="ctr" anchorCtr="0">
            <a:noAutofit/>
          </a:bodyPr>
          <a:lstStyle/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Step 3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kern="1200" dirty="0">
                <a:latin typeface="Gill Sans MT" pitchFamily="34" charset="0"/>
              </a:rPr>
              <a:t>Power button</a:t>
            </a:r>
          </a:p>
        </p:txBody>
      </p:sp>
      <p:sp>
        <p:nvSpPr>
          <p:cNvPr id="16" name="Hexagon 15"/>
          <p:cNvSpPr/>
          <p:nvPr/>
        </p:nvSpPr>
        <p:spPr>
          <a:xfrm>
            <a:off x="5770668" y="4299875"/>
            <a:ext cx="241401" cy="208077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2" name="Group 31"/>
          <p:cNvGrpSpPr/>
          <p:nvPr/>
        </p:nvGrpSpPr>
        <p:grpSpPr>
          <a:xfrm>
            <a:off x="9721633" y="423027"/>
            <a:ext cx="2152351" cy="369332"/>
            <a:chOff x="9582453" y="247575"/>
            <a:chExt cx="2152351" cy="369332"/>
          </a:xfrm>
        </p:grpSpPr>
        <p:sp>
          <p:nvSpPr>
            <p:cNvPr id="33" name="Rounded Rectangle 32">
              <a:hlinkClick r:id="rId11" action="ppaction://hlinksldjump"/>
            </p:cNvPr>
            <p:cNvSpPr/>
            <p:nvPr/>
          </p:nvSpPr>
          <p:spPr>
            <a:xfrm>
              <a:off x="9851268" y="247575"/>
              <a:ext cx="1578731" cy="369332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582453" y="247575"/>
              <a:ext cx="2152351" cy="3693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1" dirty="0">
                  <a:ln w="9525">
                    <a:noFill/>
                    <a:prstDash val="solid"/>
                  </a:ln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tx1">
                        <a:alpha val="64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hlinkClick r:id="" action="ppaction://hlinkshowjump?jump=firstslide"/>
                </a:rPr>
                <a:t>Main page</a:t>
              </a:r>
              <a:endParaRPr lang="en-US" b="1" cap="none" spc="0" dirty="0">
                <a:ln w="9525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127000">
                    <a:schemeClr val="tx1">
                      <a:alpha val="64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7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xagon 12" descr="landscape with hills and houses"/>
          <p:cNvSpPr/>
          <p:nvPr/>
        </p:nvSpPr>
        <p:spPr>
          <a:xfrm>
            <a:off x="2345608" y="1282607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/>
            <a:srcRect/>
            <a:stretch>
              <a:fillRect l="1980" t="-5933" r="1980" b="-5933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Hexagon 24" descr="beautiful lake with mountain in the background"/>
          <p:cNvSpPr/>
          <p:nvPr/>
        </p:nvSpPr>
        <p:spPr>
          <a:xfrm>
            <a:off x="6726500" y="3485426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/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4507667" y="2395615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89141" rIns="320514" bIns="289141" numCol="1" spcCol="1270" anchor="ctr" anchorCtr="0">
            <a:noAutofit/>
          </a:bodyPr>
          <a:lstStyle/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Step 3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dirty="0">
                <a:latin typeface="Gill Sans MT" pitchFamily="34" charset="0"/>
              </a:rPr>
              <a:t>Power up the PC</a:t>
            </a:r>
            <a:endParaRPr lang="en-US" sz="1400" kern="1200" dirty="0">
              <a:latin typeface="Gill Sans MT" pitchFamily="34" charset="0"/>
            </a:endParaRPr>
          </a:p>
        </p:txBody>
      </p:sp>
      <p:sp>
        <p:nvSpPr>
          <p:cNvPr id="17" name="Hexagon 16" descr="foggy forrest trees"/>
          <p:cNvSpPr/>
          <p:nvPr/>
        </p:nvSpPr>
        <p:spPr>
          <a:xfrm>
            <a:off x="4479221" y="181780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5"/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>
            <a:off x="8863092" y="2332889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hueOff val="0"/>
                  <a:satOff val="0"/>
                  <a:lumOff val="0"/>
                  <a:alphaOff val="0"/>
                  <a:tint val="98000"/>
                  <a:hueMod val="94000"/>
                  <a:satMod val="130000"/>
                  <a:lumMod val="128000"/>
                </a:schemeClr>
              </a:gs>
              <a:gs pos="94000">
                <a:schemeClr val="bg2">
                  <a:lumMod val="60000"/>
                  <a:lumOff val="40000"/>
                </a:schemeClr>
              </a:gs>
            </a:gsLst>
          </a:grad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89141" rIns="320514" bIns="289141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>
                <a:latin typeface="Gill Sans MT" pitchFamily="34" charset="0"/>
              </a:rPr>
              <a:t>Step 6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>
                <a:latin typeface="Gill Sans MT" pitchFamily="34" charset="0"/>
              </a:rPr>
              <a:t>Shut down</a:t>
            </a:r>
            <a:r>
              <a:rPr lang="en-US" sz="1400" kern="1200" dirty="0">
                <a:latin typeface="Gill Sans MT" pitchFamily="34" charset="0"/>
              </a:rPr>
              <a:t> or </a:t>
            </a:r>
            <a:r>
              <a:rPr lang="en-US" sz="1400" b="1" kern="1200" dirty="0">
                <a:latin typeface="Gill Sans MT" pitchFamily="34" charset="0"/>
              </a:rPr>
              <a:t>Reset</a:t>
            </a:r>
            <a:r>
              <a:rPr lang="en-US" sz="1400" kern="1200" dirty="0">
                <a:latin typeface="Gill Sans MT" pitchFamily="34" charset="0"/>
              </a:rPr>
              <a:t> after use</a:t>
            </a:r>
            <a:endParaRPr lang="en-US" kern="1200" dirty="0">
              <a:latin typeface="Gill Sans MT" pitchFamily="3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616957" y="4621631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89141" rIns="320514" bIns="289141" numCol="1" spcCol="1270" anchor="ctr" anchorCtr="0">
            <a:noAutofit/>
          </a:bodyPr>
          <a:lstStyle/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Step 4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kern="1200" dirty="0">
                <a:latin typeface="Gill Sans MT" pitchFamily="34" charset="0"/>
              </a:rPr>
              <a:t>Bring the Wireless KB/mouse out to the Lectern table  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182731"/>
            <a:ext cx="10972800" cy="6305625"/>
          </a:xfrm>
          <a:prstGeom prst="rect">
            <a:avLst/>
          </a:prstGeom>
          <a:noFill/>
        </p:spPr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8BBC433-9FC8-40CE-8D2C-F40DDF51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Graphic Layout</a:t>
            </a:r>
          </a:p>
        </p:txBody>
      </p:sp>
      <p:sp>
        <p:nvSpPr>
          <p:cNvPr id="4" name="Rectangle 3"/>
          <p:cNvSpPr/>
          <p:nvPr/>
        </p:nvSpPr>
        <p:spPr>
          <a:xfrm>
            <a:off x="7600720" y="6103400"/>
            <a:ext cx="457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Classroom PC</a:t>
            </a:r>
          </a:p>
        </p:txBody>
      </p:sp>
      <p:sp>
        <p:nvSpPr>
          <p:cNvPr id="11" name="Freeform 10"/>
          <p:cNvSpPr/>
          <p:nvPr/>
        </p:nvSpPr>
        <p:spPr>
          <a:xfrm>
            <a:off x="6641936" y="1268999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89141" rIns="320514" bIns="289141" numCol="1" spcCol="1270" anchor="ctr" anchorCtr="0">
            <a:noAutofit/>
          </a:bodyPr>
          <a:lstStyle/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Step 5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dirty="0">
                <a:latin typeface="Gill Sans MT" pitchFamily="34" charset="0"/>
              </a:rPr>
              <a:t>Log in using your User Account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00" kern="1200" dirty="0">
                <a:latin typeface="Gill Sans MT" pitchFamily="34" charset="0"/>
              </a:rPr>
              <a:t>Wait for </a:t>
            </a:r>
            <a:r>
              <a:rPr lang="en-US" sz="1200" kern="1200" dirty="0" err="1">
                <a:latin typeface="Gill Sans MT" pitchFamily="34" charset="0"/>
              </a:rPr>
              <a:t>Clearpass</a:t>
            </a:r>
            <a:r>
              <a:rPr lang="en-US" sz="1200" kern="1200" dirty="0">
                <a:latin typeface="Gill Sans MT" pitchFamily="34" charset="0"/>
              </a:rPr>
              <a:t> to allow access before proceeding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00" dirty="0">
                <a:latin typeface="Gill Sans MT" pitchFamily="34" charset="0"/>
              </a:rPr>
              <a:t>First time log in - Profile Creation</a:t>
            </a:r>
            <a:endParaRPr lang="en-US" sz="1600" kern="1200" dirty="0">
              <a:latin typeface="Gill Sans MT" pitchFamily="34" charset="0"/>
            </a:endParaRPr>
          </a:p>
        </p:txBody>
      </p:sp>
      <p:sp>
        <p:nvSpPr>
          <p:cNvPr id="12" name="Hexagon 11"/>
          <p:cNvSpPr/>
          <p:nvPr/>
        </p:nvSpPr>
        <p:spPr>
          <a:xfrm>
            <a:off x="8392799" y="1447800"/>
            <a:ext cx="298658" cy="242022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398124" y="3508623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gradFill rotWithShape="0"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lumMod val="88000"/>
                </a:schemeClr>
              </a:gs>
            </a:gsLst>
          </a:grad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89141" rIns="320514" bIns="289141" numCol="1" spcCol="1270" anchor="ctr" anchorCtr="0">
            <a:noAutofit/>
          </a:bodyPr>
          <a:lstStyle/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Step 2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kern="1200" dirty="0">
                <a:latin typeface="Gill Sans MT" pitchFamily="34" charset="0"/>
              </a:rPr>
              <a:t>PC is located in the AV Equipment Closet</a:t>
            </a:r>
            <a:endParaRPr lang="en-US" sz="1100" kern="1200" dirty="0">
              <a:latin typeface="Gill Sans MT" pitchFamily="34" charset="0"/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5178088" y="4789233"/>
            <a:ext cx="292664" cy="229430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Hexagon 23"/>
          <p:cNvSpPr/>
          <p:nvPr/>
        </p:nvSpPr>
        <p:spPr>
          <a:xfrm>
            <a:off x="5079638" y="2462216"/>
            <a:ext cx="336712" cy="280807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Hexagon 28" descr="beautiful lake with mountain in the background"/>
          <p:cNvSpPr/>
          <p:nvPr/>
        </p:nvSpPr>
        <p:spPr>
          <a:xfrm>
            <a:off x="8767301" y="146270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6"/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Hexagon 20" descr="large and twisted tree in a forest">
            <a:hlinkClick r:id="rId7" action="ppaction://hlinksldjump"/>
          </p:cNvPr>
          <p:cNvSpPr/>
          <p:nvPr/>
        </p:nvSpPr>
        <p:spPr>
          <a:xfrm>
            <a:off x="273892" y="2395615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/>
          <p:cNvSpPr txBox="1"/>
          <p:nvPr/>
        </p:nvSpPr>
        <p:spPr>
          <a:xfrm>
            <a:off x="639224" y="2953977"/>
            <a:ext cx="1758900" cy="68480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Step 1</a:t>
            </a:r>
          </a:p>
          <a:p>
            <a:pPr algn="ctr"/>
            <a:r>
              <a:rPr lang="en-US" sz="1400" dirty="0"/>
              <a:t>Select </a:t>
            </a:r>
            <a:r>
              <a:rPr lang="en-US" sz="1400" b="1" dirty="0"/>
              <a:t>Closet PC</a:t>
            </a:r>
            <a:r>
              <a:rPr lang="en-US" sz="1400" dirty="0"/>
              <a:t> from the Touch Panel</a:t>
            </a:r>
          </a:p>
        </p:txBody>
      </p:sp>
      <p:sp>
        <p:nvSpPr>
          <p:cNvPr id="26" name="Hexagon 25"/>
          <p:cNvSpPr/>
          <p:nvPr/>
        </p:nvSpPr>
        <p:spPr>
          <a:xfrm>
            <a:off x="9464740" y="2483181"/>
            <a:ext cx="262197" cy="229430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Hexagon 15"/>
          <p:cNvSpPr/>
          <p:nvPr/>
        </p:nvSpPr>
        <p:spPr>
          <a:xfrm>
            <a:off x="4245470" y="3664466"/>
            <a:ext cx="262197" cy="229430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4" name="Group 33"/>
          <p:cNvGrpSpPr/>
          <p:nvPr/>
        </p:nvGrpSpPr>
        <p:grpSpPr>
          <a:xfrm>
            <a:off x="616027" y="326876"/>
            <a:ext cx="2152351" cy="405793"/>
            <a:chOff x="585339" y="291454"/>
            <a:chExt cx="2152351" cy="405793"/>
          </a:xfrm>
        </p:grpSpPr>
        <p:sp>
          <p:nvSpPr>
            <p:cNvPr id="35" name="Rounded Rectangle 34">
              <a:hlinkClick r:id="rId9" action="ppaction://hlinksldjump"/>
            </p:cNvPr>
            <p:cNvSpPr/>
            <p:nvPr/>
          </p:nvSpPr>
          <p:spPr>
            <a:xfrm>
              <a:off x="932628" y="327915"/>
              <a:ext cx="1578731" cy="369332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85339" y="291454"/>
              <a:ext cx="2152351" cy="3693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1" dirty="0">
                  <a:ln w="9525">
                    <a:noFill/>
                    <a:prstDash val="solid"/>
                  </a:ln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tx1">
                        <a:alpha val="64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hlinkClick r:id="" action="ppaction://hlinkshowjump?jump=firstslide"/>
                </a:rPr>
                <a:t>Main page</a:t>
              </a:r>
              <a:endParaRPr lang="en-US" b="1" cap="none" spc="0" dirty="0">
                <a:ln w="9525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127000">
                    <a:schemeClr val="tx1">
                      <a:alpha val="64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365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2984" y="554211"/>
            <a:ext cx="10972800" cy="6305625"/>
          </a:xfrm>
          <a:prstGeom prst="rect">
            <a:avLst/>
          </a:prstGeom>
          <a:noFill/>
        </p:spPr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8BBC433-9FC8-40CE-8D2C-F40DDF51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Graphic Layout</a:t>
            </a:r>
          </a:p>
        </p:txBody>
      </p:sp>
      <p:sp>
        <p:nvSpPr>
          <p:cNvPr id="4" name="Rectangle 3"/>
          <p:cNvSpPr/>
          <p:nvPr/>
        </p:nvSpPr>
        <p:spPr>
          <a:xfrm>
            <a:off x="-376052" y="418745"/>
            <a:ext cx="64720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Projecting from 2 different source</a:t>
            </a:r>
            <a:endParaRPr lang="en-US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Hexagon 10" descr="landscape with hills and houses">
            <a:hlinkClick r:id="rId3" action="ppaction://hlinksldjump"/>
          </p:cNvPr>
          <p:cNvSpPr/>
          <p:nvPr/>
        </p:nvSpPr>
        <p:spPr>
          <a:xfrm>
            <a:off x="4715384" y="1221036"/>
            <a:ext cx="2560320" cy="2103120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/>
            <a:srcRect/>
            <a:stretch>
              <a:fillRect l="-12500" t="4348" r="-12500" b="-4348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/>
          <p:cNvSpPr/>
          <p:nvPr/>
        </p:nvSpPr>
        <p:spPr>
          <a:xfrm>
            <a:off x="4684768" y="3450711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89141" rIns="320514" bIns="289141" numCol="1" spcCol="1270" anchor="ctr" anchorCtr="0">
            <a:noAutofit/>
          </a:bodyPr>
          <a:lstStyle/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Step 3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kern="1200" dirty="0">
                <a:latin typeface="Gill Sans MT" pitchFamily="34" charset="0"/>
              </a:rPr>
              <a:t>From the example above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Right</a:t>
            </a:r>
            <a:r>
              <a:rPr lang="en-US" sz="1400" kern="1200" dirty="0">
                <a:latin typeface="Gill Sans MT" pitchFamily="34" charset="0"/>
              </a:rPr>
              <a:t> is </a:t>
            </a:r>
            <a:r>
              <a:rPr lang="en-US" sz="1400" b="1" kern="1200" dirty="0">
                <a:latin typeface="Gill Sans MT" pitchFamily="34" charset="0"/>
              </a:rPr>
              <a:t>HDMI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Left</a:t>
            </a:r>
            <a:r>
              <a:rPr lang="en-US" sz="1400" kern="1200" dirty="0">
                <a:latin typeface="Gill Sans MT" pitchFamily="34" charset="0"/>
              </a:rPr>
              <a:t> is </a:t>
            </a:r>
            <a:r>
              <a:rPr lang="en-US" sz="1400" b="1" kern="1200" dirty="0">
                <a:latin typeface="Gill Sans MT" pitchFamily="34" charset="0"/>
              </a:rPr>
              <a:t>Classroom</a:t>
            </a:r>
            <a:r>
              <a:rPr lang="en-US" sz="1400" kern="1200" dirty="0">
                <a:latin typeface="Gill Sans MT" pitchFamily="34" charset="0"/>
              </a:rPr>
              <a:t> </a:t>
            </a:r>
            <a:r>
              <a:rPr lang="en-US" sz="1400" b="1" kern="1200" dirty="0">
                <a:latin typeface="Gill Sans MT" pitchFamily="34" charset="0"/>
              </a:rPr>
              <a:t>PC</a:t>
            </a:r>
          </a:p>
        </p:txBody>
      </p:sp>
      <p:sp>
        <p:nvSpPr>
          <p:cNvPr id="23" name="Hexagon 22"/>
          <p:cNvSpPr/>
          <p:nvPr/>
        </p:nvSpPr>
        <p:spPr>
          <a:xfrm>
            <a:off x="6442022" y="5171583"/>
            <a:ext cx="248071" cy="220244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Hexagon 23" descr="foggy forrest trees">
            <a:hlinkClick r:id="rId5" action="ppaction://hlinksldjump"/>
          </p:cNvPr>
          <p:cNvSpPr/>
          <p:nvPr/>
        </p:nvSpPr>
        <p:spPr>
          <a:xfrm>
            <a:off x="6798846" y="4622775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6"/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 25"/>
          <p:cNvSpPr/>
          <p:nvPr/>
        </p:nvSpPr>
        <p:spPr>
          <a:xfrm>
            <a:off x="2569776" y="2325085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gradFill rotWithShape="0"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lumMod val="88000"/>
                </a:schemeClr>
              </a:gs>
            </a:gsLst>
          </a:grad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89141" rIns="320514" bIns="289141" numCol="1" spcCol="1270" anchor="ctr" anchorCtr="0">
            <a:noAutofit/>
          </a:bodyPr>
          <a:lstStyle/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Step 2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kern="1200" dirty="0">
                <a:latin typeface="Gill Sans MT" pitchFamily="34" charset="0"/>
              </a:rPr>
              <a:t>Select the Source </a:t>
            </a:r>
            <a:r>
              <a:rPr lang="en-US" sz="1400" b="1" kern="1200" dirty="0">
                <a:latin typeface="Gill Sans MT" pitchFamily="34" charset="0"/>
              </a:rPr>
              <a:t>of </a:t>
            </a:r>
            <a:r>
              <a:rPr lang="en-US" sz="1400" kern="1200" dirty="0">
                <a:latin typeface="Gill Sans MT" pitchFamily="34" charset="0"/>
              </a:rPr>
              <a:t>projection from the </a:t>
            </a:r>
            <a:r>
              <a:rPr lang="en-US" sz="1400" b="1" kern="1200" dirty="0">
                <a:latin typeface="Gill Sans MT" pitchFamily="34" charset="0"/>
              </a:rPr>
              <a:t>Left</a:t>
            </a:r>
            <a:r>
              <a:rPr lang="en-US" sz="1400" kern="1200" dirty="0">
                <a:latin typeface="Gill Sans MT" pitchFamily="34" charset="0"/>
              </a:rPr>
              <a:t> and </a:t>
            </a:r>
            <a:r>
              <a:rPr lang="en-US" sz="1400" b="1" kern="1200" dirty="0">
                <a:latin typeface="Gill Sans MT" pitchFamily="34" charset="0"/>
              </a:rPr>
              <a:t>Right</a:t>
            </a:r>
            <a:r>
              <a:rPr lang="en-US" sz="1400" kern="1200" dirty="0">
                <a:latin typeface="Gill Sans MT" pitchFamily="34" charset="0"/>
              </a:rPr>
              <a:t> </a:t>
            </a:r>
            <a:r>
              <a:rPr lang="en-US" sz="1400" dirty="0">
                <a:latin typeface="Gill Sans MT" pitchFamily="34" charset="0"/>
              </a:rPr>
              <a:t>menus</a:t>
            </a:r>
            <a:endParaRPr lang="en-US" sz="1100" kern="1200" dirty="0">
              <a:latin typeface="Gill Sans MT" pitchFamily="34" charset="0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4325025" y="2408298"/>
            <a:ext cx="248071" cy="220244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Freeform 29"/>
          <p:cNvSpPr/>
          <p:nvPr/>
        </p:nvSpPr>
        <p:spPr>
          <a:xfrm>
            <a:off x="6811028" y="2355691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89141" rIns="320514" bIns="289141" numCol="1" spcCol="1270" anchor="ctr" anchorCtr="0">
            <a:noAutofit/>
          </a:bodyPr>
          <a:lstStyle/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b="1" kern="1200" dirty="0">
                <a:latin typeface="Gill Sans MT" pitchFamily="34" charset="0"/>
              </a:rPr>
              <a:t>Step 4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400" kern="1200" dirty="0">
                <a:latin typeface="Gill Sans MT" pitchFamily="34" charset="0"/>
              </a:rPr>
              <a:t>From Students View </a:t>
            </a:r>
            <a:r>
              <a:rPr lang="en-US" sz="1400" b="1" kern="1200" dirty="0">
                <a:latin typeface="Gill Sans MT" pitchFamily="34" charset="0"/>
              </a:rPr>
              <a:t>Left</a:t>
            </a:r>
            <a:r>
              <a:rPr lang="en-US" sz="1400" kern="1200" dirty="0">
                <a:latin typeface="Gill Sans MT" pitchFamily="34" charset="0"/>
              </a:rPr>
              <a:t> is </a:t>
            </a:r>
            <a:r>
              <a:rPr lang="en-US" sz="1400" b="1" kern="1200" dirty="0">
                <a:latin typeface="Gill Sans MT" pitchFamily="34" charset="0"/>
              </a:rPr>
              <a:t>Classroom PC</a:t>
            </a:r>
            <a:endParaRPr lang="en-US" sz="1400" dirty="0">
              <a:latin typeface="Gill Sans MT" pitchFamily="34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latin typeface="Gill Sans MT" pitchFamily="34" charset="0"/>
              </a:rPr>
              <a:t>Right</a:t>
            </a:r>
            <a:r>
              <a:rPr lang="en-US" sz="1400" dirty="0">
                <a:latin typeface="Gill Sans MT" pitchFamily="34" charset="0"/>
              </a:rPr>
              <a:t> is Laptop - </a:t>
            </a:r>
            <a:r>
              <a:rPr lang="en-US" sz="1400" b="1" dirty="0">
                <a:latin typeface="Gill Sans MT" pitchFamily="34" charset="0"/>
              </a:rPr>
              <a:t>HDMI</a:t>
            </a:r>
          </a:p>
          <a:p>
            <a:pPr lvl="0" algn="ctr" defTabSz="48895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endParaRPr lang="en-US" sz="1100" b="1" kern="1200" dirty="0">
              <a:latin typeface="Gill Sans MT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7469389" y="2515862"/>
            <a:ext cx="248071" cy="220244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Hexagon 31" descr="beautiful lake with mountain in the background"/>
          <p:cNvSpPr/>
          <p:nvPr/>
        </p:nvSpPr>
        <p:spPr>
          <a:xfrm>
            <a:off x="6858000" y="151302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7"/>
            <a:srcRect/>
            <a:stretch>
              <a:fillRect l="1981" t="8050" r="-10025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Freeform 33"/>
          <p:cNvSpPr/>
          <p:nvPr/>
        </p:nvSpPr>
        <p:spPr>
          <a:xfrm>
            <a:off x="8953644" y="3470722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hueOff val="0"/>
                  <a:satOff val="0"/>
                  <a:lumOff val="0"/>
                  <a:alphaOff val="0"/>
                  <a:tint val="98000"/>
                  <a:hueMod val="94000"/>
                  <a:satMod val="130000"/>
                  <a:lumMod val="128000"/>
                </a:schemeClr>
              </a:gs>
              <a:gs pos="94000">
                <a:schemeClr val="bg2">
                  <a:lumMod val="60000"/>
                  <a:lumOff val="40000"/>
                </a:schemeClr>
              </a:gs>
            </a:gsLst>
          </a:grad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89141" rIns="320514" bIns="289141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>
                <a:latin typeface="Gill Sans MT" pitchFamily="34" charset="0"/>
              </a:rPr>
              <a:t>Step 5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0" kern="1200" dirty="0">
                <a:latin typeface="Gill Sans MT" pitchFamily="34" charset="0"/>
              </a:rPr>
              <a:t>Audio Playback is from the last device chosen on the Touch Panel </a:t>
            </a:r>
            <a:endParaRPr lang="en-US" sz="1400" b="1" kern="1200" dirty="0">
              <a:latin typeface="Gill Sans MT" pitchFamily="34" charset="0"/>
            </a:endParaRPr>
          </a:p>
        </p:txBody>
      </p:sp>
      <p:sp>
        <p:nvSpPr>
          <p:cNvPr id="35" name="Hexagon 34"/>
          <p:cNvSpPr/>
          <p:nvPr/>
        </p:nvSpPr>
        <p:spPr>
          <a:xfrm>
            <a:off x="10762585" y="1461763"/>
            <a:ext cx="248071" cy="220244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Hexagon 35" descr="beautiful lake with mountain in the background"/>
          <p:cNvSpPr/>
          <p:nvPr/>
        </p:nvSpPr>
        <p:spPr>
          <a:xfrm>
            <a:off x="8953644" y="1291813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8"/>
            <a:srcRect/>
            <a:stretch>
              <a:fillRect l="-22030" t="8050" r="13986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Hexagon 27" descr="large and twisted tree in a forest">
            <a:hlinkClick r:id="rId3" action="ppaction://hlinksldjump"/>
          </p:cNvPr>
          <p:cNvSpPr/>
          <p:nvPr/>
        </p:nvSpPr>
        <p:spPr>
          <a:xfrm>
            <a:off x="426948" y="3434265"/>
            <a:ext cx="2560320" cy="206654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22" t="8050" r="-4022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/>
          <p:cNvSpPr txBox="1"/>
          <p:nvPr/>
        </p:nvSpPr>
        <p:spPr>
          <a:xfrm>
            <a:off x="812945" y="4047150"/>
            <a:ext cx="1765106" cy="954107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Step 1</a:t>
            </a:r>
          </a:p>
          <a:p>
            <a:pPr algn="ctr"/>
            <a:r>
              <a:rPr lang="en-US" sz="1400" dirty="0"/>
              <a:t>Selecting Left or Right from the Touch Panel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225029" y="332594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19477" y="4796768"/>
            <a:ext cx="692194" cy="35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Right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25444" y="5391976"/>
            <a:ext cx="8178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Classroom PC</a:t>
            </a:r>
          </a:p>
        </p:txBody>
      </p:sp>
      <p:sp>
        <p:nvSpPr>
          <p:cNvPr id="9" name="Freeform 8">
            <a:hlinkClick r:id="rId10" action="ppaction://hlinksldjump"/>
          </p:cNvPr>
          <p:cNvSpPr/>
          <p:nvPr/>
        </p:nvSpPr>
        <p:spPr>
          <a:xfrm>
            <a:off x="2581746" y="4532073"/>
            <a:ext cx="2560320" cy="2066544"/>
          </a:xfrm>
          <a:custGeom>
            <a:avLst/>
            <a:gdLst>
              <a:gd name="connsiteX0" fmla="*/ 0 w 2069470"/>
              <a:gd name="connsiteY0" fmla="*/ 888351 h 1776701"/>
              <a:gd name="connsiteX1" fmla="*/ 444175 w 2069470"/>
              <a:gd name="connsiteY1" fmla="*/ 0 h 1776701"/>
              <a:gd name="connsiteX2" fmla="*/ 1625295 w 2069470"/>
              <a:gd name="connsiteY2" fmla="*/ 0 h 1776701"/>
              <a:gd name="connsiteX3" fmla="*/ 2069470 w 2069470"/>
              <a:gd name="connsiteY3" fmla="*/ 888351 h 1776701"/>
              <a:gd name="connsiteX4" fmla="*/ 1625295 w 2069470"/>
              <a:gd name="connsiteY4" fmla="*/ 1776701 h 1776701"/>
              <a:gd name="connsiteX5" fmla="*/ 444175 w 2069470"/>
              <a:gd name="connsiteY5" fmla="*/ 1776701 h 1776701"/>
              <a:gd name="connsiteX6" fmla="*/ 0 w 2069470"/>
              <a:gd name="connsiteY6" fmla="*/ 888351 h 17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9470" h="1776701">
                <a:moveTo>
                  <a:pt x="0" y="888351"/>
                </a:moveTo>
                <a:lnTo>
                  <a:pt x="444175" y="0"/>
                </a:lnTo>
                <a:lnTo>
                  <a:pt x="1625295" y="0"/>
                </a:lnTo>
                <a:lnTo>
                  <a:pt x="2069470" y="888351"/>
                </a:lnTo>
                <a:lnTo>
                  <a:pt x="1625295" y="1776701"/>
                </a:lnTo>
                <a:lnTo>
                  <a:pt x="444175" y="1776701"/>
                </a:lnTo>
                <a:lnTo>
                  <a:pt x="0" y="888351"/>
                </a:lnTo>
                <a:close/>
              </a:path>
            </a:pathLst>
          </a:custGeom>
          <a:blipFill dpi="0" rotWithShape="0">
            <a:blip r:embed="rId11"/>
            <a:srcRect/>
            <a:stretch>
              <a:fillRect l="7983" t="8050" r="-16027" b="8050"/>
            </a:stretch>
          </a:blipFill>
          <a:ln w="3175" cap="rnd">
            <a:solidFill>
              <a:schemeClr val="tx1"/>
            </a:solidFill>
            <a:round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514" tIns="292951" rIns="320514" bIns="292951" numCol="1" spcCol="1270" anchor="ctr" anchorCtr="0">
            <a:noAutofit/>
          </a:bodyPr>
          <a:lstStyle/>
          <a:p>
            <a:pPr lvl="0" algn="ctr" defTabSz="6223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</a:pPr>
            <a:endParaRPr lang="en-US" sz="1400" kern="1200" dirty="0">
              <a:latin typeface="Gill Sans M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4914" y="4766129"/>
            <a:ext cx="538996" cy="35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Left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39019" y="6162503"/>
            <a:ext cx="8050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Laptop HDMI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9615504" y="325539"/>
            <a:ext cx="2152351" cy="369332"/>
            <a:chOff x="9582453" y="247575"/>
            <a:chExt cx="2152351" cy="369332"/>
          </a:xfrm>
        </p:grpSpPr>
        <p:sp>
          <p:nvSpPr>
            <p:cNvPr id="42" name="Rounded Rectangle 41">
              <a:hlinkClick r:id="rId12" action="ppaction://hlinksldjump"/>
            </p:cNvPr>
            <p:cNvSpPr/>
            <p:nvPr/>
          </p:nvSpPr>
          <p:spPr>
            <a:xfrm>
              <a:off x="9851268" y="247575"/>
              <a:ext cx="1578731" cy="369332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582453" y="247575"/>
              <a:ext cx="2152351" cy="3693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1" dirty="0">
                  <a:ln w="9525">
                    <a:noFill/>
                    <a:prstDash val="solid"/>
                  </a:ln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tx1">
                        <a:alpha val="64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hlinkClick r:id="" action="ppaction://hlinkshowjump?jump=firstslide"/>
                </a:rPr>
                <a:t>Main page</a:t>
              </a:r>
              <a:endParaRPr lang="en-US" b="1" cap="none" spc="0" dirty="0">
                <a:ln w="9525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127000">
                    <a:schemeClr val="tx1">
                      <a:alpha val="64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86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1861</TotalTime>
  <Words>11412</Words>
  <Application>Microsoft Office PowerPoint</Application>
  <PresentationFormat>Widescreen</PresentationFormat>
  <Paragraphs>692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Smart Graphic Layout</vt:lpstr>
      <vt:lpstr>PowerPoint Presentation</vt:lpstr>
      <vt:lpstr>Smart Graphic Layout</vt:lpstr>
      <vt:lpstr>Smart Graphic Layout</vt:lpstr>
      <vt:lpstr>Smart Graphic Layout</vt:lpstr>
      <vt:lpstr>Smart Graphic Layout</vt:lpstr>
      <vt:lpstr>Smart Graphic Layout</vt:lpstr>
      <vt:lpstr>Smart Graphic Layout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Graphic Layout</dc:title>
  <dc:creator>Jacob TEO Li Chung</dc:creator>
  <cp:lastModifiedBy>Jacob TEO Li Chung</cp:lastModifiedBy>
  <cp:revision>129</cp:revision>
  <dcterms:created xsi:type="dcterms:W3CDTF">2018-06-04T09:22:06Z</dcterms:created>
  <dcterms:modified xsi:type="dcterms:W3CDTF">2018-12-26T01:44:50Z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951d41b-6b8e-4636-984f-012bff14ba18_Enabled">
    <vt:lpwstr>True</vt:lpwstr>
  </property>
  <property fmtid="{D5CDD505-2E9C-101B-9397-08002B2CF9AE}" pid="3" name="MSIP_Label_6951d41b-6b8e-4636-984f-012bff14ba18_SiteId">
    <vt:lpwstr>c98a79ca-5a9a-4791-a243-f06afd67464d</vt:lpwstr>
  </property>
  <property fmtid="{D5CDD505-2E9C-101B-9397-08002B2CF9AE}" pid="4" name="MSIP_Label_6951d41b-6b8e-4636-984f-012bff14ba18_Ref">
    <vt:lpwstr>https://api.informationprotection.azure.com/api/c98a79ca-5a9a-4791-a243-f06afd67464d</vt:lpwstr>
  </property>
  <property fmtid="{D5CDD505-2E9C-101B-9397-08002B2CF9AE}" pid="5" name="MSIP_Label_6951d41b-6b8e-4636-984f-012bff14ba18_Owner">
    <vt:lpwstr>jacobteo@smu.edu.sg</vt:lpwstr>
  </property>
  <property fmtid="{D5CDD505-2E9C-101B-9397-08002B2CF9AE}" pid="6" name="MSIP_Label_6951d41b-6b8e-4636-984f-012bff14ba18_SetDate">
    <vt:lpwstr>2018-06-04T15:33:06.5783860+08:00</vt:lpwstr>
  </property>
  <property fmtid="{D5CDD505-2E9C-101B-9397-08002B2CF9AE}" pid="7" name="MSIP_Label_6951d41b-6b8e-4636-984f-012bff14ba18_Name">
    <vt:lpwstr>Restricted</vt:lpwstr>
  </property>
  <property fmtid="{D5CDD505-2E9C-101B-9397-08002B2CF9AE}" pid="8" name="MSIP_Label_6951d41b-6b8e-4636-984f-012bff14ba18_Application">
    <vt:lpwstr>Microsoft Azure Information Protection</vt:lpwstr>
  </property>
  <property fmtid="{D5CDD505-2E9C-101B-9397-08002B2CF9AE}" pid="9" name="MSIP_Label_6951d41b-6b8e-4636-984f-012bff14ba18_Extended_MSFT_Method">
    <vt:lpwstr>Automatic</vt:lpwstr>
  </property>
  <property fmtid="{D5CDD505-2E9C-101B-9397-08002B2CF9AE}" pid="10" name="Sensitivity">
    <vt:lpwstr>Restricted</vt:lpwstr>
  </property>
</Properties>
</file>