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43"/>
  </p:notesMasterIdLst>
  <p:sldIdLst>
    <p:sldId id="269" r:id="rId6"/>
    <p:sldId id="298" r:id="rId7"/>
    <p:sldId id="299" r:id="rId8"/>
    <p:sldId id="271" r:id="rId9"/>
    <p:sldId id="272" r:id="rId10"/>
    <p:sldId id="275" r:id="rId11"/>
    <p:sldId id="276" r:id="rId12"/>
    <p:sldId id="273" r:id="rId13"/>
    <p:sldId id="274" r:id="rId14"/>
    <p:sldId id="278" r:id="rId15"/>
    <p:sldId id="309" r:id="rId16"/>
    <p:sldId id="277" r:id="rId17"/>
    <p:sldId id="302" r:id="rId18"/>
    <p:sldId id="287" r:id="rId19"/>
    <p:sldId id="288" r:id="rId20"/>
    <p:sldId id="280" r:id="rId21"/>
    <p:sldId id="303" r:id="rId22"/>
    <p:sldId id="281" r:id="rId23"/>
    <p:sldId id="282" r:id="rId24"/>
    <p:sldId id="283" r:id="rId25"/>
    <p:sldId id="304" r:id="rId26"/>
    <p:sldId id="284" r:id="rId27"/>
    <p:sldId id="308" r:id="rId28"/>
    <p:sldId id="289" r:id="rId29"/>
    <p:sldId id="306" r:id="rId30"/>
    <p:sldId id="291" r:id="rId31"/>
    <p:sldId id="307" r:id="rId32"/>
    <p:sldId id="286" r:id="rId33"/>
    <p:sldId id="305" r:id="rId34"/>
    <p:sldId id="290" r:id="rId35"/>
    <p:sldId id="292" r:id="rId36"/>
    <p:sldId id="293" r:id="rId37"/>
    <p:sldId id="294" r:id="rId38"/>
    <p:sldId id="295" r:id="rId39"/>
    <p:sldId id="301" r:id="rId40"/>
    <p:sldId id="300" r:id="rId41"/>
    <p:sldId id="297" r:id="rId42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9"/>
    <p:restoredTop sz="93920"/>
  </p:normalViewPr>
  <p:slideViewPr>
    <p:cSldViewPr snapToGrid="0">
      <p:cViewPr>
        <p:scale>
          <a:sx n="123" d="100"/>
          <a:sy n="123" d="100"/>
        </p:scale>
        <p:origin x="-672" y="-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110D3-7624-6648-A38B-FEC5DB676B98}" type="datetimeFigureOut">
              <a:rPr lang="en-US" smtClean="0"/>
              <a:t>1/3/22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09F76-E931-F741-9F7E-3346151EA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9F76-E931-F741-9F7E-3346151EAC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97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9F76-E931-F741-9F7E-3346151EAC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96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9F76-E931-F741-9F7E-3346151EAC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98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9F76-E931-F741-9F7E-3346151EAC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37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9F76-E931-F741-9F7E-3346151EAC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39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SIPCMe3c4491082060d0d8fb2b2bb" descr="{&quot;HashCode&quot;:-1168360584,&quot;Placement&quot;:&quot;Header&quot;,&quot;Top&quot;:0.0,&quot;Left&quot;:421.1819,&quot;SlideWidth&quot;:960,&quot;SlideHeight&quot;:540}"/>
          <p:cNvSpPr txBox="1"/>
          <p:nvPr userDrawn="1"/>
        </p:nvSpPr>
        <p:spPr>
          <a:xfrm>
            <a:off x="5349010" y="0"/>
            <a:ext cx="1493980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333333"/>
                </a:solidFill>
                <a:latin typeface="Calibri" panose="020F0502020204030204" pitchFamily="34" charset="0"/>
              </a:rPr>
              <a:t>SMU Classification: Restricted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jansetyawan@smu.edu.sg" TargetMode="External"/><Relationship Id="rId2" Type="http://schemas.openxmlformats.org/officeDocument/2006/relationships/hyperlink" Target="mailto:helpdesk@smu.edu.s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wilsonlam@smu.edu.s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3" r="9092" b="2340"/>
          <a:stretch/>
        </p:blipFill>
        <p:spPr bwMode="auto">
          <a:xfrm>
            <a:off x="20" y="-1"/>
            <a:ext cx="12188932" cy="6858000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891" y="4229635"/>
            <a:ext cx="3361953" cy="2470488"/>
          </a:xfrm>
        </p:spPr>
        <p:txBody>
          <a:bodyPr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4400" dirty="0">
                <a:solidFill>
                  <a:schemeClr val="bg1"/>
                </a:solidFill>
              </a:rPr>
              <a:t>Singapore Management University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944" y="5777895"/>
            <a:ext cx="3515900" cy="103209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Learning Space Technology Services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06952" y="0"/>
            <a:ext cx="8382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Classroom Technology 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Sharing Session</a:t>
            </a:r>
            <a:br>
              <a:rPr lang="en-US" sz="440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76714" y="5611504"/>
            <a:ext cx="2280990" cy="830997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Presented By: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Gerard Chua</a:t>
            </a:r>
          </a:p>
        </p:txBody>
      </p:sp>
    </p:spTree>
    <p:extLst>
      <p:ext uri="{BB962C8B-B14F-4D97-AF65-F5344CB8AC3E}">
        <p14:creationId xmlns:p14="http://schemas.microsoft.com/office/powerpoint/2010/main" val="792173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2580966" y="2662086"/>
            <a:ext cx="6902245" cy="303079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cs typeface="Angsana New" pitchFamily="18" charset="-34"/>
              </a:rPr>
              <a:t>Input points for Laptop 1 / Laptop 2</a:t>
            </a:r>
          </a:p>
          <a:p>
            <a:pPr algn="ctr"/>
            <a:r>
              <a:rPr lang="en-US" sz="3600" dirty="0">
                <a:cs typeface="Angsana New" pitchFamily="18" charset="-34"/>
              </a:rPr>
              <a:t>Lectern PC / Closet PC</a:t>
            </a:r>
          </a:p>
          <a:p>
            <a:pPr algn="ctr"/>
            <a:r>
              <a:rPr lang="en-US" sz="3600" dirty="0">
                <a:cs typeface="Angsana New" pitchFamily="18" charset="-34"/>
              </a:rPr>
              <a:t>Doc Camera</a:t>
            </a:r>
          </a:p>
          <a:p>
            <a:pPr algn="ctr"/>
            <a:r>
              <a:rPr lang="en-US" sz="3600" dirty="0">
                <a:cs typeface="Angsana New" pitchFamily="18" charset="-34"/>
              </a:rPr>
              <a:t>DVD Player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6527" y="631723"/>
            <a:ext cx="11071124" cy="97585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atin typeface="Arial Black" panose="020B0A04020102020204" pitchFamily="34" charset="0"/>
                <a:cs typeface="Angsana New" pitchFamily="18" charset="-34"/>
              </a:rPr>
              <a:t>What is available at the Lectern Table?</a:t>
            </a:r>
          </a:p>
        </p:txBody>
      </p:sp>
    </p:spTree>
    <p:extLst>
      <p:ext uri="{BB962C8B-B14F-4D97-AF65-F5344CB8AC3E}">
        <p14:creationId xmlns:p14="http://schemas.microsoft.com/office/powerpoint/2010/main" val="2809382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D7E12-7985-D542-AFD9-AD20DB4AE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8945372" cy="748284"/>
          </a:xfrm>
        </p:spPr>
        <p:txBody>
          <a:bodyPr/>
          <a:lstStyle/>
          <a:p>
            <a:r>
              <a:rPr lang="en-US" dirty="0"/>
              <a:t>Campus map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EC2A3D8-D2A9-8C40-9AB0-19ED01312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0341" y="1239982"/>
            <a:ext cx="5451317" cy="4739461"/>
          </a:xfr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284C5467-7168-8144-933A-3CE2C199A076}"/>
              </a:ext>
            </a:extLst>
          </p:cNvPr>
          <p:cNvSpPr/>
          <p:nvPr/>
        </p:nvSpPr>
        <p:spPr>
          <a:xfrm rot="10800000">
            <a:off x="3647209" y="3075709"/>
            <a:ext cx="4613564" cy="2431472"/>
          </a:xfrm>
          <a:prstGeom prst="rtTriangl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B9F59-5EFF-EF45-833C-9E2EAAE10F30}"/>
              </a:ext>
            </a:extLst>
          </p:cNvPr>
          <p:cNvSpPr txBox="1"/>
          <p:nvPr/>
        </p:nvSpPr>
        <p:spPr>
          <a:xfrm>
            <a:off x="6909955" y="2603448"/>
            <a:ext cx="1537855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Main Campus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5325B0-0FE6-1847-86E2-D29A609C6FA4}"/>
              </a:ext>
            </a:extLst>
          </p:cNvPr>
          <p:cNvSpPr/>
          <p:nvPr/>
        </p:nvSpPr>
        <p:spPr>
          <a:xfrm>
            <a:off x="5839691" y="4613564"/>
            <a:ext cx="1371600" cy="136587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72DA1-CAC2-F348-A3D5-9A7778085AAA}"/>
              </a:ext>
            </a:extLst>
          </p:cNvPr>
          <p:cNvSpPr txBox="1"/>
          <p:nvPr/>
        </p:nvSpPr>
        <p:spPr>
          <a:xfrm>
            <a:off x="4447310" y="4912806"/>
            <a:ext cx="1143000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SMUC +</a:t>
            </a:r>
          </a:p>
          <a:p>
            <a:r>
              <a:rPr lang="en-US" dirty="0"/>
              <a:t>YPHSL</a:t>
            </a:r>
          </a:p>
        </p:txBody>
      </p:sp>
    </p:spTree>
    <p:extLst>
      <p:ext uri="{BB962C8B-B14F-4D97-AF65-F5344CB8AC3E}">
        <p14:creationId xmlns:p14="http://schemas.microsoft.com/office/powerpoint/2010/main" val="845473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722" y="1352717"/>
            <a:ext cx="8077200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26693" y="706386"/>
            <a:ext cx="22992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cs typeface="Angsana New" pitchFamily="18" charset="-34"/>
              </a:rPr>
              <a:t>Touch Panel</a:t>
            </a:r>
          </a:p>
        </p:txBody>
      </p:sp>
    </p:spTree>
    <p:extLst>
      <p:ext uri="{BB962C8B-B14F-4D97-AF65-F5344CB8AC3E}">
        <p14:creationId xmlns:p14="http://schemas.microsoft.com/office/powerpoint/2010/main" val="1131132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06" y="1751912"/>
            <a:ext cx="4954819" cy="328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26693" y="706386"/>
            <a:ext cx="22992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cs typeface="Angsana New" pitchFamily="18" charset="-34"/>
              </a:rPr>
              <a:t>Touch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DC421C-6D31-B94E-BA2B-A8D42E5EC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5" y="1751911"/>
            <a:ext cx="6119938" cy="328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11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77" y="3489993"/>
            <a:ext cx="5280951" cy="317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2406446" y="790727"/>
            <a:ext cx="2971800" cy="2514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978446" y="790727"/>
            <a:ext cx="2971800" cy="2514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7556" y="1781327"/>
            <a:ext cx="197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LAPTOP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39846" y="1781327"/>
            <a:ext cx="197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LAPTOP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63646" y="421395"/>
            <a:ext cx="1973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Projector Screen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11846" y="406750"/>
            <a:ext cx="1973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Projector Screen B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6978446" y="4689987"/>
            <a:ext cx="1922206" cy="162232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00652" y="6127644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PRESS</a:t>
            </a:r>
          </a:p>
        </p:txBody>
      </p:sp>
      <p:sp>
        <p:nvSpPr>
          <p:cNvPr id="2" name="Oval 1"/>
          <p:cNvSpPr/>
          <p:nvPr/>
        </p:nvSpPr>
        <p:spPr>
          <a:xfrm>
            <a:off x="5206181" y="4247535"/>
            <a:ext cx="1902542" cy="442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50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77" y="3489993"/>
            <a:ext cx="5280951" cy="317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2406446" y="790727"/>
            <a:ext cx="2971800" cy="2514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978446" y="790727"/>
            <a:ext cx="2971800" cy="2514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7556" y="1781327"/>
            <a:ext cx="197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LECTERN PC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39846" y="1781327"/>
            <a:ext cx="197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LAPTOP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63646" y="421395"/>
            <a:ext cx="1973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Projector Screen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11846" y="406750"/>
            <a:ext cx="1973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Projector Screen B</a:t>
            </a:r>
          </a:p>
        </p:txBody>
      </p:sp>
      <p:cxnSp>
        <p:nvCxnSpPr>
          <p:cNvPr id="16" name="Straight Arrow Connector 15"/>
          <p:cNvCxnSpPr>
            <a:endCxn id="2" idx="5"/>
          </p:cNvCxnSpPr>
          <p:nvPr/>
        </p:nvCxnSpPr>
        <p:spPr bwMode="auto">
          <a:xfrm flipH="1" flipV="1">
            <a:off x="7883473" y="5436353"/>
            <a:ext cx="1017179" cy="87595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00652" y="6127644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PRESS</a:t>
            </a:r>
          </a:p>
        </p:txBody>
      </p:sp>
      <p:sp>
        <p:nvSpPr>
          <p:cNvPr id="2" name="Oval 1"/>
          <p:cNvSpPr/>
          <p:nvPr/>
        </p:nvSpPr>
        <p:spPr>
          <a:xfrm>
            <a:off x="7112504" y="5058697"/>
            <a:ext cx="903246" cy="442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197239" y="4295927"/>
            <a:ext cx="903246" cy="442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732368" y="4332487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SELECTED</a:t>
            </a:r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 bwMode="auto">
          <a:xfrm>
            <a:off x="2848379" y="4517153"/>
            <a:ext cx="1291894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255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mail_attachmentId165" descr="98732490-605a-48cc-926d-f58188a5260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376" y="1209780"/>
            <a:ext cx="6177937" cy="4633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8065" y="570271"/>
            <a:ext cx="5236400" cy="5874773"/>
          </a:xfrm>
        </p:spPr>
        <p:txBody>
          <a:bodyPr>
            <a:noAutofit/>
          </a:bodyPr>
          <a:lstStyle/>
          <a:p>
            <a:r>
              <a:rPr lang="en-US" sz="3200" dirty="0">
                <a:effectLst/>
                <a:latin typeface="+mj-lt"/>
                <a:cs typeface="Angsana New" pitchFamily="18" charset="-34"/>
              </a:rPr>
              <a:t>At any one time, only </a:t>
            </a:r>
            <a:r>
              <a:rPr lang="en-US" sz="3200" u="sng" dirty="0">
                <a:effectLst/>
                <a:latin typeface="+mj-lt"/>
                <a:cs typeface="Angsana New" pitchFamily="18" charset="-34"/>
              </a:rPr>
              <a:t>1</a:t>
            </a:r>
            <a:r>
              <a:rPr lang="en-US" sz="3200" dirty="0">
                <a:effectLst/>
                <a:latin typeface="+mj-lt"/>
                <a:cs typeface="Angsana New" pitchFamily="18" charset="-34"/>
              </a:rPr>
              <a:t> video cable </a:t>
            </a:r>
          </a:p>
          <a:p>
            <a:r>
              <a:rPr lang="en-US" sz="3200" dirty="0">
                <a:effectLst/>
                <a:latin typeface="+mj-lt"/>
                <a:cs typeface="Angsana New" pitchFamily="18" charset="-34"/>
              </a:rPr>
              <a:t>(VGA or HDMI)  from 1 Side can be connected to your laptop  </a:t>
            </a:r>
          </a:p>
          <a:p>
            <a:r>
              <a:rPr lang="en-US" sz="3200" dirty="0">
                <a:effectLst/>
                <a:latin typeface="+mj-lt"/>
                <a:cs typeface="Angsana New" pitchFamily="18" charset="-34"/>
              </a:rPr>
              <a:t>2 HDMI Cables</a:t>
            </a:r>
          </a:p>
          <a:p>
            <a:r>
              <a:rPr lang="en-US" sz="3200" dirty="0">
                <a:effectLst/>
                <a:latin typeface="+mj-lt"/>
                <a:cs typeface="Angsana New" pitchFamily="18" charset="-34"/>
              </a:rPr>
              <a:t>2 VGA Cables</a:t>
            </a:r>
          </a:p>
          <a:p>
            <a:r>
              <a:rPr lang="en-US" sz="3200" dirty="0">
                <a:effectLst/>
                <a:latin typeface="+mj-lt"/>
                <a:cs typeface="Angsana New" pitchFamily="18" charset="-34"/>
              </a:rPr>
              <a:t>2 Audio Cables</a:t>
            </a:r>
          </a:p>
          <a:p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1644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8065" y="570271"/>
            <a:ext cx="5236400" cy="5874773"/>
          </a:xfrm>
        </p:spPr>
        <p:txBody>
          <a:bodyPr>
            <a:noAutofit/>
          </a:bodyPr>
          <a:lstStyle/>
          <a:p>
            <a:r>
              <a:rPr lang="en-SG" sz="3200" u="sng" dirty="0">
                <a:effectLst/>
                <a:latin typeface="+mj-lt"/>
                <a:cs typeface="Angsana New" pitchFamily="18" charset="-34"/>
              </a:rPr>
              <a:t>On the Lectern Table</a:t>
            </a:r>
            <a:endParaRPr lang="en-US" sz="3200" u="sng" dirty="0">
              <a:effectLst/>
              <a:latin typeface="+mj-lt"/>
              <a:cs typeface="Angsana New" pitchFamily="18" charset="-34"/>
            </a:endParaRPr>
          </a:p>
          <a:p>
            <a:r>
              <a:rPr lang="en-US" sz="3200" dirty="0">
                <a:effectLst/>
                <a:latin typeface="+mj-lt"/>
                <a:cs typeface="Angsana New" pitchFamily="18" charset="-34"/>
              </a:rPr>
              <a:t>1 HDMI Cable</a:t>
            </a:r>
          </a:p>
          <a:p>
            <a:r>
              <a:rPr lang="en-SG" sz="3200" dirty="0">
                <a:latin typeface="+mj-lt"/>
                <a:cs typeface="Angsana New" pitchFamily="18" charset="-34"/>
              </a:rPr>
              <a:t>1 VGA Cable</a:t>
            </a:r>
          </a:p>
          <a:p>
            <a:r>
              <a:rPr lang="en-SG" sz="3200" dirty="0">
                <a:latin typeface="+mj-lt"/>
                <a:cs typeface="Angsana New" pitchFamily="18" charset="-34"/>
              </a:rPr>
              <a:t>1 Audio Cable</a:t>
            </a:r>
          </a:p>
          <a:p>
            <a:endParaRPr lang="en-US" sz="3200" dirty="0">
              <a:effectLst/>
              <a:latin typeface="+mj-lt"/>
              <a:cs typeface="Angsana New" pitchFamily="18" charset="-34"/>
            </a:endParaRPr>
          </a:p>
          <a:p>
            <a:r>
              <a:rPr lang="en-US" sz="3200" dirty="0">
                <a:latin typeface="+mj-lt"/>
                <a:cs typeface="Angsana New" pitchFamily="18" charset="-34"/>
              </a:rPr>
              <a:t>At any one time, only </a:t>
            </a:r>
            <a:r>
              <a:rPr lang="en-US" sz="3200" u="sng" dirty="0">
                <a:latin typeface="+mj-lt"/>
                <a:cs typeface="Angsana New" pitchFamily="18" charset="-34"/>
              </a:rPr>
              <a:t>1</a:t>
            </a:r>
            <a:r>
              <a:rPr lang="en-US" sz="3200" dirty="0">
                <a:latin typeface="+mj-lt"/>
                <a:cs typeface="Angsana New" pitchFamily="18" charset="-34"/>
              </a:rPr>
              <a:t> video cable </a:t>
            </a:r>
          </a:p>
          <a:p>
            <a:r>
              <a:rPr lang="en-US" sz="3200" dirty="0">
                <a:latin typeface="+mj-lt"/>
                <a:cs typeface="Angsana New" pitchFamily="18" charset="-34"/>
              </a:rPr>
              <a:t>(VGA or HDMI) can be connected to your laptop  </a:t>
            </a:r>
          </a:p>
          <a:p>
            <a:endParaRPr lang="en-US" sz="3200" dirty="0">
              <a:latin typeface="+mj-lt"/>
              <a:cs typeface="Angsana New" pitchFamily="18" charset="-34"/>
            </a:endParaRPr>
          </a:p>
          <a:p>
            <a:endParaRPr lang="en-SG" sz="3200" dirty="0">
              <a:latin typeface="+mj-lt"/>
            </a:endParaRPr>
          </a:p>
          <a:p>
            <a:endParaRPr lang="en-SG" sz="3200" dirty="0">
              <a:latin typeface="+mj-lt"/>
            </a:endParaRPr>
          </a:p>
          <a:p>
            <a:endParaRPr lang="en-US" sz="32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54" y="570271"/>
            <a:ext cx="4834099" cy="5874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3859" y="5926693"/>
            <a:ext cx="914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HDMI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4516" y="5926693"/>
            <a:ext cx="1219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Audio Out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0622" y="5931909"/>
            <a:ext cx="95864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VGA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7403" y="5926693"/>
            <a:ext cx="1219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Audio IN</a:t>
            </a:r>
          </a:p>
        </p:txBody>
      </p:sp>
    </p:spTree>
    <p:extLst>
      <p:ext uri="{BB962C8B-B14F-4D97-AF65-F5344CB8AC3E}">
        <p14:creationId xmlns:p14="http://schemas.microsoft.com/office/powerpoint/2010/main" val="3913441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96" y="507094"/>
            <a:ext cx="3246823" cy="243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653270" y="453692"/>
            <a:ext cx="7275871" cy="184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2800" kern="0" dirty="0">
                <a:effectLst/>
                <a:latin typeface="+mj-lt"/>
                <a:cs typeface="Angsana New" pitchFamily="18" charset="-34"/>
              </a:rPr>
              <a:t>HDMI – Plug in HDMI cable to HDMI port </a:t>
            </a:r>
          </a:p>
          <a:p>
            <a:pPr marL="914400" lvl="2" indent="0">
              <a:buNone/>
            </a:pPr>
            <a:r>
              <a:rPr lang="en-US" sz="2000" kern="0" dirty="0">
                <a:effectLst/>
                <a:latin typeface="+mj-lt"/>
                <a:cs typeface="Angsana New" pitchFamily="18" charset="-34"/>
              </a:rPr>
              <a:t>    </a:t>
            </a:r>
            <a:r>
              <a:rPr lang="en-US" sz="2800" kern="0" dirty="0">
                <a:effectLst/>
                <a:latin typeface="+mj-lt"/>
                <a:cs typeface="Angsana New" pitchFamily="18" charset="-34"/>
              </a:rPr>
              <a:t>- 1 single cable transmits both Video &amp; Audio Signal</a:t>
            </a:r>
          </a:p>
          <a:p>
            <a:pPr marL="0" indent="0">
              <a:buFont typeface="Wingdings" pitchFamily="2" charset="2"/>
              <a:buNone/>
            </a:pPr>
            <a:endParaRPr lang="en-US" sz="2800" kern="0" dirty="0">
              <a:effectLst/>
              <a:latin typeface="+mj-lt"/>
              <a:cs typeface="Angsana New" pitchFamily="18" charset="-3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901403" y="5828671"/>
            <a:ext cx="4572000" cy="80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2800" kern="0" dirty="0">
                <a:effectLst/>
                <a:latin typeface="+mj-lt"/>
                <a:cs typeface="Angsana New" pitchFamily="18" charset="-34"/>
              </a:rPr>
              <a:t>VGA 	– Connect VGA cable to VGA port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" t="5101" b="21299"/>
          <a:stretch/>
        </p:blipFill>
        <p:spPr>
          <a:xfrm rot="10800000" flipV="1">
            <a:off x="5974849" y="3748036"/>
            <a:ext cx="4579272" cy="1998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6"/>
          <a:stretch/>
        </p:blipFill>
        <p:spPr>
          <a:xfrm rot="10800000" flipV="1">
            <a:off x="1030209" y="3766404"/>
            <a:ext cx="4067816" cy="1979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974849" y="5746223"/>
            <a:ext cx="4572000" cy="101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2800" kern="0" dirty="0">
                <a:effectLst/>
                <a:latin typeface="+mj-lt"/>
                <a:cs typeface="Angsana New" pitchFamily="18" charset="-34"/>
              </a:rPr>
              <a:t>Sound -  Plug audio cable to headset port </a:t>
            </a:r>
          </a:p>
        </p:txBody>
      </p:sp>
      <p:sp>
        <p:nvSpPr>
          <p:cNvPr id="9" name="Rectangle 8"/>
          <p:cNvSpPr/>
          <p:nvPr/>
        </p:nvSpPr>
        <p:spPr>
          <a:xfrm>
            <a:off x="398206" y="3480619"/>
            <a:ext cx="11164529" cy="32787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3126" y="137652"/>
            <a:ext cx="11164529" cy="32787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3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85976" y="2087195"/>
            <a:ext cx="8723781" cy="2306847"/>
            <a:chOff x="1485976" y="2024130"/>
            <a:chExt cx="8723781" cy="23068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976" y="2044792"/>
              <a:ext cx="4067944" cy="22861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13"/>
            <a:stretch/>
          </p:blipFill>
          <p:spPr>
            <a:xfrm>
              <a:off x="6141813" y="2024130"/>
              <a:ext cx="4067944" cy="22861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175785" y="2771178"/>
              <a:ext cx="864096" cy="79208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85" y="4564110"/>
            <a:ext cx="7488832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927313" y="913452"/>
            <a:ext cx="51125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To </a:t>
            </a:r>
            <a:r>
              <a:rPr lang="en-US" sz="2800" dirty="0">
                <a:latin typeface="+mj-lt"/>
                <a:cs typeface="Angsana New" pitchFamily="18" charset="-34"/>
              </a:rPr>
              <a:t>display your Laptop to Projector</a:t>
            </a:r>
          </a:p>
          <a:p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519948" y="3045636"/>
            <a:ext cx="864096" cy="7920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17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4400" dirty="0"/>
              <a:t>To Enable the Users of SMU’s Seminar Rooms and Classrooms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071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838200" y="776083"/>
            <a:ext cx="2907890" cy="1143000"/>
          </a:xfrm>
        </p:spPr>
        <p:txBody>
          <a:bodyPr/>
          <a:lstStyle/>
          <a:p>
            <a:r>
              <a:rPr lang="en-US" dirty="0"/>
              <a:t>Lectern PC</a:t>
            </a:r>
            <a:endParaRPr lang="en-SG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5927526" y="848575"/>
            <a:ext cx="5279344" cy="1151448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Located at the Lectern</a:t>
            </a:r>
          </a:p>
          <a:p>
            <a:r>
              <a:rPr lang="en-US" sz="2800" dirty="0"/>
              <a:t>Wireless Keyboard and Mouse</a:t>
            </a:r>
            <a:endParaRPr lang="en-SG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305" t="11996" r="21698" b="8770"/>
          <a:stretch/>
        </p:blipFill>
        <p:spPr>
          <a:xfrm>
            <a:off x="838200" y="2094095"/>
            <a:ext cx="4223096" cy="4365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811" t="10786" r="26347" b="10585"/>
          <a:stretch/>
        </p:blipFill>
        <p:spPr>
          <a:xfrm>
            <a:off x="5927526" y="2094095"/>
            <a:ext cx="5317197" cy="43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61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838199" y="776083"/>
            <a:ext cx="3778045" cy="1143000"/>
          </a:xfrm>
        </p:spPr>
        <p:txBody>
          <a:bodyPr>
            <a:normAutofit/>
          </a:bodyPr>
          <a:lstStyle/>
          <a:p>
            <a:r>
              <a:rPr lang="en-US" dirty="0"/>
              <a:t>CLASSROOM PC</a:t>
            </a:r>
            <a:endParaRPr lang="en-SG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6912656" y="1777583"/>
            <a:ext cx="5279344" cy="1151448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Wireless Keyboard and Mouse</a:t>
            </a:r>
          </a:p>
          <a:p>
            <a:r>
              <a:rPr lang="en-SG" sz="2800" dirty="0"/>
              <a:t>Are located in the Equipment Rack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718" t="29940" r="19546" b="24698"/>
          <a:stretch/>
        </p:blipFill>
        <p:spPr>
          <a:xfrm>
            <a:off x="877529" y="1781069"/>
            <a:ext cx="5737122" cy="244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470" t="24294" r="21246" b="30544"/>
          <a:stretch/>
        </p:blipFill>
        <p:spPr>
          <a:xfrm>
            <a:off x="838200" y="4400800"/>
            <a:ext cx="5737123" cy="245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6806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 bwMode="auto">
          <a:xfrm>
            <a:off x="758386" y="858616"/>
            <a:ext cx="412333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5000" b="0" kern="0" dirty="0">
                <a:solidFill>
                  <a:schemeClr val="tx1"/>
                </a:solidFill>
                <a:effectLst/>
                <a:cs typeface="Angsana New" pitchFamily="18" charset="-34"/>
              </a:rPr>
              <a:t>DOCUMENT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7" r="1819"/>
          <a:stretch/>
        </p:blipFill>
        <p:spPr>
          <a:xfrm rot="5400000">
            <a:off x="2886697" y="2321944"/>
            <a:ext cx="4549591" cy="384352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897329" y="6007512"/>
            <a:ext cx="726141" cy="0"/>
          </a:xfrm>
          <a:prstGeom prst="straightConnector1">
            <a:avLst/>
          </a:prstGeom>
          <a:ln>
            <a:solidFill>
              <a:srgbClr val="FF33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659328" y="5778912"/>
            <a:ext cx="3081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PRESS TO FOCUS</a:t>
            </a:r>
          </a:p>
        </p:txBody>
      </p:sp>
      <p:cxnSp>
        <p:nvCxnSpPr>
          <p:cNvPr id="7" name="Straight Arrow Connector 6"/>
          <p:cNvCxnSpPr>
            <a:stCxn id="8" idx="1"/>
          </p:cNvCxnSpPr>
          <p:nvPr/>
        </p:nvCxnSpPr>
        <p:spPr bwMode="auto">
          <a:xfrm flipH="1">
            <a:off x="6744931" y="4452129"/>
            <a:ext cx="900950" cy="0"/>
          </a:xfrm>
          <a:prstGeom prst="straightConnector1">
            <a:avLst/>
          </a:prstGeom>
          <a:ln>
            <a:solidFill>
              <a:srgbClr val="FF33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645881" y="4221296"/>
            <a:ext cx="347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PRESS TO ZOOM 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59328" y="5016912"/>
            <a:ext cx="3460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PRESS TO ZOOM OUT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7083257" y="5245512"/>
            <a:ext cx="576072" cy="2232"/>
          </a:xfrm>
          <a:prstGeom prst="straightConnector1">
            <a:avLst/>
          </a:prstGeom>
          <a:ln>
            <a:solidFill>
              <a:srgbClr val="FF33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617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 bwMode="auto">
          <a:xfrm>
            <a:off x="758386" y="858616"/>
            <a:ext cx="412333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5000" b="0" kern="0" dirty="0">
                <a:solidFill>
                  <a:schemeClr val="tx1"/>
                </a:solidFill>
                <a:effectLst/>
                <a:cs typeface="Angsana New" pitchFamily="18" charset="-34"/>
              </a:rPr>
              <a:t>DOCUMENT CAMERA</a:t>
            </a:r>
          </a:p>
        </p:txBody>
      </p:sp>
      <p:pic>
        <p:nvPicPr>
          <p:cNvPr id="11" name="Picture 10" descr="A picture containing floor, indoor, wood&#10;&#10;Description automatically generated">
            <a:extLst>
              <a:ext uri="{FF2B5EF4-FFF2-40B4-BE49-F238E27FC236}">
                <a16:creationId xmlns:a16="http://schemas.microsoft.com/office/drawing/2014/main" id="{142292F8-D6BA-3E43-B560-FBD403B6C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355"/>
          <a:stretch/>
        </p:blipFill>
        <p:spPr>
          <a:xfrm>
            <a:off x="6156438" y="1696816"/>
            <a:ext cx="4976601" cy="3601816"/>
          </a:xfrm>
          <a:prstGeom prst="rect">
            <a:avLst/>
          </a:prstGeom>
        </p:spPr>
      </p:pic>
      <p:pic>
        <p:nvPicPr>
          <p:cNvPr id="13" name="Picture 12" descr="A wooden cabinet with a sign on it&#10;&#10;Description automatically generated with low confidence">
            <a:extLst>
              <a:ext uri="{FF2B5EF4-FFF2-40B4-BE49-F238E27FC236}">
                <a16:creationId xmlns:a16="http://schemas.microsoft.com/office/drawing/2014/main" id="{39A581E4-17DE-A94C-A07B-04E024B0E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847" y="1696817"/>
            <a:ext cx="2024050" cy="3601816"/>
          </a:xfrm>
          <a:prstGeom prst="rect">
            <a:avLst/>
          </a:prstGeom>
        </p:spPr>
      </p:pic>
      <p:pic>
        <p:nvPicPr>
          <p:cNvPr id="15" name="Picture 14" descr="A picture containing indoor, floor, table&#10;&#10;Description automatically generated">
            <a:extLst>
              <a:ext uri="{FF2B5EF4-FFF2-40B4-BE49-F238E27FC236}">
                <a16:creationId xmlns:a16="http://schemas.microsoft.com/office/drawing/2014/main" id="{F0069A39-62BC-8649-B16C-A485F1629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57" y="1696816"/>
            <a:ext cx="2024049" cy="360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3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8" r="20196"/>
          <a:stretch/>
        </p:blipFill>
        <p:spPr>
          <a:xfrm rot="5400000">
            <a:off x="1749659" y="2412779"/>
            <a:ext cx="3423191" cy="4454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b="7879"/>
          <a:stretch/>
        </p:blipFill>
        <p:spPr>
          <a:xfrm>
            <a:off x="6212682" y="2928452"/>
            <a:ext cx="5705317" cy="3423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val 11"/>
          <p:cNvSpPr/>
          <p:nvPr/>
        </p:nvSpPr>
        <p:spPr bwMode="auto">
          <a:xfrm>
            <a:off x="6507799" y="3009568"/>
            <a:ext cx="5410200" cy="685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3" name="Rectangle 2"/>
          <p:cNvSpPr txBox="1">
            <a:spLocks noRot="1" noChangeArrowheads="1"/>
          </p:cNvSpPr>
          <p:nvPr/>
        </p:nvSpPr>
        <p:spPr bwMode="auto">
          <a:xfrm>
            <a:off x="176981" y="833740"/>
            <a:ext cx="369085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5000" b="0" kern="0" dirty="0">
                <a:solidFill>
                  <a:schemeClr val="tx1"/>
                </a:solidFill>
                <a:effectLst/>
                <a:cs typeface="Angsana New" pitchFamily="18" charset="-34"/>
              </a:rPr>
              <a:t>DVD Player</a:t>
            </a:r>
          </a:p>
        </p:txBody>
      </p:sp>
    </p:spTree>
    <p:extLst>
      <p:ext uri="{BB962C8B-B14F-4D97-AF65-F5344CB8AC3E}">
        <p14:creationId xmlns:p14="http://schemas.microsoft.com/office/powerpoint/2010/main" val="3105777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Rot="1" noChangeArrowheads="1"/>
          </p:cNvSpPr>
          <p:nvPr/>
        </p:nvSpPr>
        <p:spPr bwMode="auto">
          <a:xfrm>
            <a:off x="176981" y="833740"/>
            <a:ext cx="369085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5000" b="0" kern="0" dirty="0">
                <a:solidFill>
                  <a:schemeClr val="tx1"/>
                </a:solidFill>
                <a:effectLst/>
                <a:cs typeface="Angsana New" pitchFamily="18" charset="-34"/>
              </a:rPr>
              <a:t>DVD Player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9" t="23309" r="3235" b="19908"/>
          <a:stretch/>
        </p:blipFill>
        <p:spPr>
          <a:xfrm rot="5400000">
            <a:off x="7905651" y="3386717"/>
            <a:ext cx="2531766" cy="982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42" y="3924807"/>
            <a:ext cx="6872253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41934" y="1969463"/>
            <a:ext cx="8229600" cy="143741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+mj-lt"/>
                <a:cs typeface="Angsana New" pitchFamily="18" charset="-34"/>
              </a:rPr>
              <a:t>Region Free 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+mj-lt"/>
                <a:cs typeface="Angsana New" pitchFamily="18" charset="-34"/>
              </a:rPr>
              <a:t>Remote control is found in Equipment Closet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+mj-lt"/>
                <a:cs typeface="Angsana New" pitchFamily="18" charset="-34"/>
              </a:rPr>
              <a:t>Blu-ray not supported at moment</a:t>
            </a:r>
          </a:p>
        </p:txBody>
      </p:sp>
    </p:spTree>
    <p:extLst>
      <p:ext uri="{BB962C8B-B14F-4D97-AF65-F5344CB8AC3E}">
        <p14:creationId xmlns:p14="http://schemas.microsoft.com/office/powerpoint/2010/main" val="2877891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1091380" y="852282"/>
            <a:ext cx="8229600" cy="3468996"/>
          </a:xfrm>
        </p:spPr>
        <p:txBody>
          <a:bodyPr>
            <a:noAutofit/>
          </a:bodyPr>
          <a:lstStyle/>
          <a:p>
            <a:r>
              <a:rPr lang="en-US" sz="5000" dirty="0">
                <a:latin typeface="+mj-lt"/>
                <a:cs typeface="Angsana New" pitchFamily="18" charset="-34"/>
              </a:rPr>
              <a:t>Whiteboard &amp; light</a:t>
            </a:r>
          </a:p>
          <a:p>
            <a:pPr marL="514350" indent="-514350">
              <a:buAutoNum type="arabicPeriod"/>
            </a:pPr>
            <a:r>
              <a:rPr lang="en-US" sz="4000" dirty="0">
                <a:latin typeface="+mj-lt"/>
                <a:cs typeface="Angsana New" pitchFamily="18" charset="-34"/>
              </a:rPr>
              <a:t>Please get your whiteboard markers/duster from your school admin</a:t>
            </a:r>
          </a:p>
          <a:p>
            <a:pPr marL="514350" indent="-514350">
              <a:buAutoNum type="arabicPeriod"/>
            </a:pPr>
            <a:endParaRPr lang="en-US" sz="4000" dirty="0">
              <a:latin typeface="+mj-lt"/>
              <a:cs typeface="Angsana New" pitchFamily="18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1880" y="3593690"/>
            <a:ext cx="7848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gsana New" pitchFamily="18" charset="-34"/>
              </a:rPr>
              <a:t>NOTE: Switching to whiteboard mode does not turn off our projectors </a:t>
            </a:r>
          </a:p>
          <a:p>
            <a:endParaRPr lang="en-US" sz="4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8649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Projection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59040" y="1675749"/>
            <a:ext cx="9933682" cy="4979883"/>
            <a:chOff x="1752600" y="6095060"/>
            <a:chExt cx="4390623" cy="24697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6095060"/>
              <a:ext cx="4390623" cy="2469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1945096" y="8079312"/>
              <a:ext cx="1780277" cy="248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Room Name : 10.X.XX.XX</a:t>
              </a:r>
            </a:p>
            <a:p>
              <a:r>
                <a:rPr lang="en-US" sz="800" dirty="0"/>
                <a:t>Code : XXXX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732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798760" y="1766515"/>
            <a:ext cx="8229600" cy="20113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  <a:cs typeface="Angsana New" pitchFamily="18" charset="-34"/>
              </a:rPr>
              <a:t>Wireless Microphone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+mj-lt"/>
                <a:cs typeface="Angsana New" pitchFamily="18" charset="-34"/>
              </a:rPr>
              <a:t>Do  not coil the wires or tap on the microphone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+mj-lt"/>
                <a:cs typeface="Angsana New" pitchFamily="18" charset="-34"/>
              </a:rPr>
              <a:t>Please switch off after use </a:t>
            </a:r>
          </a:p>
        </p:txBody>
      </p:sp>
      <p:sp>
        <p:nvSpPr>
          <p:cNvPr id="3" name="Rectangle 2"/>
          <p:cNvSpPr txBox="1">
            <a:spLocks noRot="1" noChangeArrowheads="1"/>
          </p:cNvSpPr>
          <p:nvPr/>
        </p:nvSpPr>
        <p:spPr bwMode="auto">
          <a:xfrm>
            <a:off x="457201" y="924615"/>
            <a:ext cx="321626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5000" b="0" kern="0" dirty="0">
                <a:solidFill>
                  <a:schemeClr val="tx1"/>
                </a:solidFill>
                <a:effectLst/>
                <a:cs typeface="Angsana New" pitchFamily="18" charset="-34"/>
              </a:rPr>
              <a:t>Wireless Mic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7" t="24444" r="22459" b="14814"/>
          <a:stretch/>
        </p:blipFill>
        <p:spPr>
          <a:xfrm rot="5400000">
            <a:off x="8265937" y="1964129"/>
            <a:ext cx="4420446" cy="3179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9" t="24273" r="28398" b="13363"/>
          <a:stretch/>
        </p:blipFill>
        <p:spPr>
          <a:xfrm rot="5400000">
            <a:off x="4389665" y="2876726"/>
            <a:ext cx="394607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/>
          <p:cNvSpPr/>
          <p:nvPr/>
        </p:nvSpPr>
        <p:spPr bwMode="auto">
          <a:xfrm>
            <a:off x="5638800" y="4468761"/>
            <a:ext cx="1447800" cy="990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cxnSp>
        <p:nvCxnSpPr>
          <p:cNvPr id="8" name="Straight Arrow Connector 7"/>
          <p:cNvCxnSpPr>
            <a:stCxn id="7" idx="6"/>
          </p:cNvCxnSpPr>
          <p:nvPr/>
        </p:nvCxnSpPr>
        <p:spPr bwMode="auto">
          <a:xfrm flipV="1">
            <a:off x="7086600" y="3266070"/>
            <a:ext cx="3546987" cy="169799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12643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679562" y="2370846"/>
            <a:ext cx="4442677" cy="350676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  <a:cs typeface="Angsana New" pitchFamily="18" charset="-34"/>
              </a:rPr>
              <a:t>Wireless Microphone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+mj-lt"/>
                <a:cs typeface="Angsana New" pitchFamily="18" charset="-34"/>
              </a:rPr>
              <a:t>Do not coil the wires or tap on the microphone.</a:t>
            </a:r>
          </a:p>
          <a:p>
            <a:pPr marL="514350" indent="-514350">
              <a:buAutoNum type="arabicPeriod"/>
            </a:pPr>
            <a:endParaRPr lang="en-US" sz="2800" dirty="0">
              <a:latin typeface="+mj-lt"/>
              <a:cs typeface="Angsana New" pitchFamily="18" charset="-34"/>
            </a:endParaRPr>
          </a:p>
          <a:p>
            <a:pPr marL="514350" indent="-514350">
              <a:buAutoNum type="arabicPeriod"/>
            </a:pPr>
            <a:r>
              <a:rPr lang="en-US" sz="2800" dirty="0">
                <a:latin typeface="+mj-lt"/>
                <a:cs typeface="Angsana New" pitchFamily="18" charset="-34"/>
              </a:rPr>
              <a:t>Please put back the microphone into the charging back after use.</a:t>
            </a:r>
          </a:p>
        </p:txBody>
      </p:sp>
      <p:sp>
        <p:nvSpPr>
          <p:cNvPr id="3" name="Rectangle 2"/>
          <p:cNvSpPr txBox="1">
            <a:spLocks noRot="1" noChangeArrowheads="1"/>
          </p:cNvSpPr>
          <p:nvPr/>
        </p:nvSpPr>
        <p:spPr bwMode="auto">
          <a:xfrm>
            <a:off x="457201" y="924615"/>
            <a:ext cx="321626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5000" b="0" kern="0" dirty="0">
                <a:solidFill>
                  <a:schemeClr val="tx1"/>
                </a:solidFill>
                <a:effectLst/>
                <a:cs typeface="Angsana New" pitchFamily="18" charset="-34"/>
              </a:rPr>
              <a:t>Wireless Mic</a:t>
            </a:r>
          </a:p>
        </p:txBody>
      </p:sp>
      <p:sp>
        <p:nvSpPr>
          <p:cNvPr id="9" name="Content Placeholder 2">
            <a:hlinkClick r:id="rId2" action="ppaction://hlinksldjump"/>
          </p:cNvPr>
          <p:cNvSpPr txBox="1">
            <a:spLocks/>
          </p:cNvSpPr>
          <p:nvPr/>
        </p:nvSpPr>
        <p:spPr bwMode="auto">
          <a:xfrm>
            <a:off x="11037446" y="5877614"/>
            <a:ext cx="7620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Back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2960" r="49167" b="8250"/>
          <a:stretch/>
        </p:blipFill>
        <p:spPr>
          <a:xfrm rot="16200000">
            <a:off x="6608016" y="-746081"/>
            <a:ext cx="2133600" cy="4572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 t="4711" r="11599" b="9314"/>
          <a:stretch/>
        </p:blipFill>
        <p:spPr>
          <a:xfrm>
            <a:off x="5769939" y="3100532"/>
            <a:ext cx="2357940" cy="3512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17989" r="35985" b="24233"/>
          <a:stretch/>
        </p:blipFill>
        <p:spPr>
          <a:xfrm rot="5400000">
            <a:off x="8336504" y="3177973"/>
            <a:ext cx="3823759" cy="296088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auto">
          <a:xfrm>
            <a:off x="8794406" y="3580359"/>
            <a:ext cx="1295400" cy="1371601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 bwMode="auto">
          <a:xfrm flipH="1">
            <a:off x="6002594" y="4266160"/>
            <a:ext cx="2791812" cy="23209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6969568" y="549319"/>
            <a:ext cx="1295400" cy="1371601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cxnSp>
        <p:nvCxnSpPr>
          <p:cNvPr id="16" name="Straight Arrow Connector 15"/>
          <p:cNvCxnSpPr>
            <a:stCxn id="15" idx="4"/>
          </p:cNvCxnSpPr>
          <p:nvPr/>
        </p:nvCxnSpPr>
        <p:spPr bwMode="auto">
          <a:xfrm flipH="1">
            <a:off x="6969568" y="1920920"/>
            <a:ext cx="647700" cy="207589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68879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Outline:</a:t>
            </a:r>
          </a:p>
          <a:p>
            <a:pPr lvl="1"/>
            <a:r>
              <a:rPr lang="en-US" sz="2400" dirty="0"/>
              <a:t>Introduction of Rooms</a:t>
            </a:r>
          </a:p>
          <a:p>
            <a:pPr lvl="1"/>
            <a:r>
              <a:rPr lang="en-US" sz="2400" dirty="0"/>
              <a:t>Starting Up &amp; Touch Panel</a:t>
            </a:r>
          </a:p>
          <a:p>
            <a:pPr lvl="1"/>
            <a:r>
              <a:rPr lang="en-US" sz="2400" dirty="0"/>
              <a:t>Lectern’s Equipment</a:t>
            </a:r>
          </a:p>
          <a:p>
            <a:pPr lvl="1"/>
            <a:r>
              <a:rPr lang="en-US" sz="2400" dirty="0"/>
              <a:t>Microphone</a:t>
            </a:r>
          </a:p>
          <a:p>
            <a:pPr lvl="1"/>
            <a:r>
              <a:rPr lang="en-US" sz="2400" dirty="0"/>
              <a:t>Shutting Down</a:t>
            </a:r>
          </a:p>
          <a:p>
            <a:pPr lvl="1"/>
            <a:r>
              <a:rPr lang="en-US" sz="2400" dirty="0"/>
              <a:t>Getting HELP</a:t>
            </a:r>
          </a:p>
          <a:p>
            <a:pPr lvl="1"/>
            <a:r>
              <a:rPr lang="en-US" sz="2400"/>
              <a:t>Hybrid Teaching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39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665" y="569605"/>
            <a:ext cx="4645741" cy="1143000"/>
          </a:xfrm>
        </p:spPr>
        <p:txBody>
          <a:bodyPr/>
          <a:lstStyle/>
          <a:p>
            <a:r>
              <a:rPr lang="en-US" dirty="0"/>
              <a:t>Self Help Recording</a:t>
            </a:r>
            <a:endParaRPr lang="en-S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677" y="1902541"/>
            <a:ext cx="7737083" cy="465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110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676102" y="2327785"/>
            <a:ext cx="5358582" cy="2273711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400" dirty="0">
                <a:latin typeface="+mj-lt"/>
                <a:cs typeface="Angsana New" pitchFamily="18" charset="-34"/>
              </a:rPr>
              <a:t>End of your class, press </a:t>
            </a:r>
            <a:r>
              <a:rPr lang="en-US" sz="4400" b="1" dirty="0">
                <a:latin typeface="+mj-lt"/>
                <a:cs typeface="Angsana New" pitchFamily="18" charset="-34"/>
              </a:rPr>
              <a:t>OFF</a:t>
            </a:r>
            <a:r>
              <a:rPr lang="en-US" sz="4400" dirty="0">
                <a:latin typeface="+mj-lt"/>
                <a:cs typeface="Angsana New" pitchFamily="18" charset="-34"/>
              </a:rPr>
              <a:t> button to turn off the system</a:t>
            </a:r>
          </a:p>
          <a:p>
            <a:pPr marL="0" indent="0">
              <a:buFont typeface="Tw Cen MT" panose="020B0602020104020603" pitchFamily="34" charset="0"/>
              <a:buNone/>
              <a:defRPr/>
            </a:pPr>
            <a:endParaRPr lang="en-US" sz="4400" dirty="0">
              <a:latin typeface="+mj-lt"/>
              <a:cs typeface="Angsana New" pitchFamily="18" charset="-34"/>
            </a:endParaRPr>
          </a:p>
          <a:p>
            <a:pPr>
              <a:defRPr/>
            </a:pPr>
            <a:endParaRPr lang="en-US" sz="4400" dirty="0">
              <a:latin typeface="+mj-lt"/>
              <a:cs typeface="Angsana New" pitchFamily="18" charset="-34"/>
            </a:endParaRPr>
          </a:p>
          <a:p>
            <a:pPr marL="0" indent="0">
              <a:buFont typeface="Tw Cen MT" panose="020B0602020104020603" pitchFamily="34" charset="0"/>
              <a:buNone/>
              <a:defRPr/>
            </a:pPr>
            <a:endParaRPr lang="en-US" sz="4400" dirty="0">
              <a:latin typeface="+mj-lt"/>
              <a:cs typeface="Angsana New" pitchFamily="18" charset="-34"/>
            </a:endParaRPr>
          </a:p>
          <a:p>
            <a:pPr>
              <a:defRPr/>
            </a:pPr>
            <a:endParaRPr lang="en-US" sz="4400" dirty="0">
              <a:latin typeface="+mj-lt"/>
              <a:cs typeface="Angsana New" pitchFamily="18" charset="-34"/>
            </a:endParaRPr>
          </a:p>
          <a:p>
            <a:pPr>
              <a:buFontTx/>
              <a:buNone/>
              <a:defRPr/>
            </a:pPr>
            <a:endParaRPr lang="en-US" sz="4400" dirty="0">
              <a:latin typeface="+mj-lt"/>
              <a:cs typeface="Angsana New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25" y="2077063"/>
            <a:ext cx="5627330" cy="4220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 txBox="1">
            <a:spLocks noRot="1" noChangeArrowheads="1"/>
          </p:cNvSpPr>
          <p:nvPr/>
        </p:nvSpPr>
        <p:spPr bwMode="auto">
          <a:xfrm>
            <a:off x="260555" y="72267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5000" b="0" kern="0" dirty="0">
                <a:solidFill>
                  <a:schemeClr val="tx1"/>
                </a:solidFill>
                <a:effectLst/>
                <a:cs typeface="Angsana New" pitchFamily="18" charset="-34"/>
              </a:rPr>
              <a:t>Switching off the projection system</a:t>
            </a:r>
          </a:p>
        </p:txBody>
      </p:sp>
    </p:spTree>
    <p:extLst>
      <p:ext uri="{BB962C8B-B14F-4D97-AF65-F5344CB8AC3E}">
        <p14:creationId xmlns:p14="http://schemas.microsoft.com/office/powerpoint/2010/main" val="704180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 bwMode="auto">
          <a:xfrm>
            <a:off x="226141" y="764458"/>
            <a:ext cx="38444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5000" b="0" kern="0" dirty="0">
                <a:effectLst/>
                <a:cs typeface="Angsana New" pitchFamily="18" charset="-34"/>
              </a:rPr>
              <a:t>Getting HELP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48" y="1725562"/>
            <a:ext cx="8787855" cy="494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06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614948" y="1728018"/>
            <a:ext cx="8686800" cy="3168447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SzTx/>
              <a:buFont typeface="Tw Cen MT" panose="020B0602020104020603" pitchFamily="34" charset="0"/>
              <a:buNone/>
              <a:defRPr/>
            </a:pPr>
            <a:r>
              <a:rPr lang="en-US" sz="2800" dirty="0">
                <a:latin typeface="Angsana New" pitchFamily="18" charset="-34"/>
                <a:cs typeface="Angsana New" pitchFamily="18" charset="-34"/>
              </a:rPr>
              <a:t>    </a:t>
            </a:r>
            <a:r>
              <a:rPr lang="en-US" sz="4000" dirty="0">
                <a:latin typeface="+mj-lt"/>
                <a:cs typeface="Angsana New" pitchFamily="18" charset="-34"/>
              </a:rPr>
              <a:t>IITS Help Center</a:t>
            </a:r>
          </a:p>
          <a:p>
            <a:pPr marL="0" indent="0" algn="ctr">
              <a:buClr>
                <a:schemeClr val="tx1"/>
              </a:buClr>
              <a:buSzTx/>
              <a:buFont typeface="Tw Cen MT" panose="020B0602020104020603" pitchFamily="34" charset="0"/>
              <a:buNone/>
              <a:defRPr/>
            </a:pPr>
            <a:br>
              <a:rPr lang="en-US" sz="2800" dirty="0">
                <a:latin typeface="Angsana New" pitchFamily="18" charset="-34"/>
                <a:cs typeface="Angsana New" pitchFamily="18" charset="-34"/>
              </a:rPr>
            </a:br>
            <a:r>
              <a:rPr lang="en-US" sz="2800" dirty="0"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en-US" sz="3200" dirty="0">
                <a:latin typeface="+mj-lt"/>
                <a:cs typeface="Angsana New" pitchFamily="18" charset="-34"/>
              </a:rPr>
              <a:t>Contact No: 68280123 (ext. 0123)</a:t>
            </a:r>
          </a:p>
          <a:p>
            <a:pPr marL="0" indent="0" algn="ctr">
              <a:buClr>
                <a:schemeClr val="tx1"/>
              </a:buClr>
              <a:buSzTx/>
              <a:buFont typeface="Tw Cen MT" panose="020B0602020104020603" pitchFamily="34" charset="0"/>
              <a:buNone/>
              <a:defRPr/>
            </a:pPr>
            <a:r>
              <a:rPr lang="en-US" sz="3200" dirty="0">
                <a:latin typeface="+mj-lt"/>
                <a:cs typeface="Angsana New" pitchFamily="18" charset="-34"/>
              </a:rPr>
              <a:t>    Email Address:  helpdesk@smu.edu.sg</a:t>
            </a:r>
          </a:p>
          <a:p>
            <a:pPr marL="0" indent="0" algn="ctr">
              <a:buClr>
                <a:schemeClr val="tx1"/>
              </a:buClr>
              <a:buSzTx/>
              <a:buFont typeface="Tw Cen MT" panose="020B0602020104020603" pitchFamily="34" charset="0"/>
              <a:buNone/>
              <a:defRPr/>
            </a:pPr>
            <a:r>
              <a:rPr lang="en-US" sz="3200" dirty="0">
                <a:latin typeface="+mj-lt"/>
                <a:cs typeface="Angsana New" pitchFamily="18" charset="-34"/>
              </a:rPr>
              <a:t>    IITS Help Center located at </a:t>
            </a:r>
            <a:r>
              <a:rPr lang="en-US" sz="3200" dirty="0" err="1">
                <a:latin typeface="+mj-lt"/>
                <a:cs typeface="Angsana New" pitchFamily="18" charset="-34"/>
              </a:rPr>
              <a:t>SoA</a:t>
            </a:r>
            <a:r>
              <a:rPr lang="en-US" sz="3200" dirty="0">
                <a:latin typeface="+mj-lt"/>
                <a:cs typeface="Angsana New" pitchFamily="18" charset="-34"/>
              </a:rPr>
              <a:t> Basement 1     </a:t>
            </a:r>
          </a:p>
          <a:p>
            <a:pPr marL="0" indent="0" algn="ctr">
              <a:buClr>
                <a:schemeClr val="tx1"/>
              </a:buClr>
              <a:buSzTx/>
              <a:buFont typeface="Tw Cen MT" panose="020B0602020104020603" pitchFamily="34" charset="0"/>
              <a:buNone/>
              <a:defRPr/>
            </a:pPr>
            <a:r>
              <a:rPr lang="en-US" sz="3200" dirty="0">
                <a:latin typeface="+mj-lt"/>
                <a:cs typeface="Angsana New" pitchFamily="18" charset="-34"/>
              </a:rPr>
              <a:t>       (beside </a:t>
            </a:r>
            <a:r>
              <a:rPr lang="en-US" sz="3200" dirty="0" err="1">
                <a:latin typeface="+mj-lt"/>
                <a:cs typeface="Angsana New" pitchFamily="18" charset="-34"/>
              </a:rPr>
              <a:t>SoA</a:t>
            </a:r>
            <a:r>
              <a:rPr lang="en-US" sz="3200" dirty="0">
                <a:latin typeface="+mj-lt"/>
                <a:cs typeface="Angsana New" pitchFamily="18" charset="-34"/>
              </a:rPr>
              <a:t> lift)</a:t>
            </a:r>
          </a:p>
        </p:txBody>
      </p:sp>
      <p:sp>
        <p:nvSpPr>
          <p:cNvPr id="3" name="Rectangle 2"/>
          <p:cNvSpPr txBox="1">
            <a:spLocks noRot="1" noChangeArrowheads="1"/>
          </p:cNvSpPr>
          <p:nvPr/>
        </p:nvSpPr>
        <p:spPr bwMode="auto">
          <a:xfrm>
            <a:off x="226141" y="764458"/>
            <a:ext cx="38444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5000" b="0" kern="0" dirty="0">
                <a:effectLst/>
                <a:cs typeface="Angsana New" pitchFamily="18" charset="-34"/>
              </a:rPr>
              <a:t>Getting HELP</a:t>
            </a:r>
          </a:p>
        </p:txBody>
      </p:sp>
      <p:sp>
        <p:nvSpPr>
          <p:cNvPr id="4" name="Rectangle 3"/>
          <p:cNvSpPr/>
          <p:nvPr/>
        </p:nvSpPr>
        <p:spPr>
          <a:xfrm>
            <a:off x="3210232" y="5400819"/>
            <a:ext cx="6096000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>
            <a:spAutoFit/>
          </a:bodyPr>
          <a:lstStyle/>
          <a:p>
            <a:pPr marL="533400" indent="-533400" algn="ctr">
              <a:buFontTx/>
              <a:buNone/>
              <a:defRPr/>
            </a:pPr>
            <a:r>
              <a:rPr lang="en-US" b="1" dirty="0">
                <a:latin typeface="Angsana New" pitchFamily="18" charset="-34"/>
                <a:cs typeface="Angsana New" pitchFamily="18" charset="-34"/>
              </a:rPr>
              <a:t>Operating Hours: Monday – Friday (8.30am – 7.00pm)</a:t>
            </a:r>
          </a:p>
          <a:p>
            <a:pPr marL="533400" indent="-533400" algn="ctr">
              <a:buFontTx/>
              <a:buNone/>
              <a:defRPr/>
            </a:pPr>
            <a:r>
              <a:rPr lang="en-US" b="1" dirty="0">
                <a:latin typeface="Angsana New" pitchFamily="18" charset="-34"/>
                <a:cs typeface="Angsana New" pitchFamily="18" charset="-34"/>
              </a:rPr>
              <a:t>Last walk-in 6:30pm</a:t>
            </a:r>
          </a:p>
          <a:p>
            <a:pPr marL="533400" indent="-533400" algn="ctr">
              <a:buFontTx/>
              <a:buNone/>
              <a:defRPr/>
            </a:pPr>
            <a:r>
              <a:rPr lang="en-US" b="1" dirty="0">
                <a:latin typeface="Angsana New" pitchFamily="18" charset="-34"/>
                <a:cs typeface="Angsana New" pitchFamily="18" charset="-34"/>
              </a:rPr>
              <a:t>Closed on Weekends &amp; Public Holidays</a:t>
            </a:r>
          </a:p>
        </p:txBody>
      </p:sp>
    </p:spTree>
    <p:extLst>
      <p:ext uri="{BB962C8B-B14F-4D97-AF65-F5344CB8AC3E}">
        <p14:creationId xmlns:p14="http://schemas.microsoft.com/office/powerpoint/2010/main" val="1857788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978742" y="902110"/>
            <a:ext cx="8229600" cy="458429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Tw Cen MT" panose="020B0602020104020603" pitchFamily="34" charset="0"/>
              <a:buNone/>
              <a:defRPr/>
            </a:pPr>
            <a:r>
              <a:rPr lang="en-US" sz="2800" dirty="0">
                <a:latin typeface="+mj-lt"/>
                <a:cs typeface="Angsana New" pitchFamily="18" charset="-34"/>
              </a:rPr>
              <a:t>Single point of contact: </a:t>
            </a:r>
            <a:r>
              <a:rPr lang="en-US" sz="2800" b="1" dirty="0">
                <a:latin typeface="+mj-lt"/>
                <a:cs typeface="Angsana New" pitchFamily="18" charset="-34"/>
              </a:rPr>
              <a:t>Helpdesk</a:t>
            </a:r>
            <a:r>
              <a:rPr lang="en-US" sz="2800" dirty="0">
                <a:latin typeface="+mj-lt"/>
                <a:cs typeface="Angsana New" pitchFamily="18" charset="-34"/>
              </a:rPr>
              <a:t> </a:t>
            </a:r>
          </a:p>
          <a:p>
            <a:pPr marL="0" indent="0" algn="ctr">
              <a:lnSpc>
                <a:spcPct val="80000"/>
              </a:lnSpc>
              <a:buFont typeface="Tw Cen MT" panose="020B0602020104020603" pitchFamily="34" charset="0"/>
              <a:buNone/>
              <a:defRPr/>
            </a:pPr>
            <a:r>
              <a:rPr lang="en-US" sz="2800" dirty="0">
                <a:latin typeface="+mj-lt"/>
                <a:cs typeface="Angsana New" pitchFamily="18" charset="-34"/>
              </a:rPr>
              <a:t>6828 0123, Email Address:  </a:t>
            </a:r>
            <a:r>
              <a:rPr lang="en-US" sz="2800" dirty="0">
                <a:latin typeface="+mj-lt"/>
                <a:cs typeface="Angsana New" pitchFamily="18" charset="-34"/>
                <a:hlinkClick r:id="rId2"/>
              </a:rPr>
              <a:t>helpdesk@smu.edu.sg</a:t>
            </a:r>
            <a:endParaRPr lang="en-US" sz="2800" dirty="0">
              <a:latin typeface="+mj-lt"/>
              <a:cs typeface="Angsana New" pitchFamily="18" charset="-34"/>
            </a:endParaRPr>
          </a:p>
          <a:p>
            <a:pPr marL="0" indent="0">
              <a:lnSpc>
                <a:spcPct val="80000"/>
              </a:lnSpc>
              <a:buFont typeface="Tw Cen MT" panose="020B0602020104020603" pitchFamily="34" charset="0"/>
              <a:buNone/>
              <a:defRPr/>
            </a:pPr>
            <a:endParaRPr lang="en-US" sz="2800" dirty="0">
              <a:latin typeface="+mj-lt"/>
              <a:cs typeface="Angsana New" pitchFamily="18" charset="-34"/>
            </a:endParaRPr>
          </a:p>
          <a:p>
            <a:pPr marL="0" indent="0" algn="ctr">
              <a:lnSpc>
                <a:spcPct val="80000"/>
              </a:lnSpc>
              <a:buFont typeface="Tw Cen MT" panose="020B0602020104020603" pitchFamily="34" charset="0"/>
              <a:buNone/>
              <a:defRPr/>
            </a:pPr>
            <a:r>
              <a:rPr lang="en-US" sz="2800" b="1" dirty="0">
                <a:latin typeface="+mj-lt"/>
                <a:cs typeface="Angsana New" pitchFamily="18" charset="-34"/>
              </a:rPr>
              <a:t>Jan </a:t>
            </a:r>
            <a:r>
              <a:rPr lang="en-US" sz="2800" b="1" dirty="0" err="1">
                <a:latin typeface="+mj-lt"/>
                <a:cs typeface="Angsana New" pitchFamily="18" charset="-34"/>
              </a:rPr>
              <a:t>Setyawan</a:t>
            </a:r>
            <a:r>
              <a:rPr lang="en-US" sz="2800" b="1" dirty="0">
                <a:latin typeface="+mj-lt"/>
                <a:cs typeface="Angsana New" pitchFamily="18" charset="-34"/>
              </a:rPr>
              <a:t> </a:t>
            </a:r>
            <a:r>
              <a:rPr lang="en-US" sz="2800" dirty="0">
                <a:latin typeface="+mj-lt"/>
                <a:cs typeface="Angsana New" pitchFamily="18" charset="-34"/>
              </a:rPr>
              <a:t>(Senior Assistant Director )</a:t>
            </a:r>
          </a:p>
          <a:p>
            <a:pPr marL="0" indent="0" algn="ctr">
              <a:lnSpc>
                <a:spcPct val="80000"/>
              </a:lnSpc>
              <a:buFont typeface="Tw Cen MT" panose="020B0602020104020603" pitchFamily="34" charset="0"/>
              <a:buNone/>
              <a:defRPr/>
            </a:pPr>
            <a:r>
              <a:rPr lang="en-US" sz="2800" dirty="0">
                <a:latin typeface="+mj-lt"/>
                <a:cs typeface="Angsana New" pitchFamily="18" charset="-34"/>
              </a:rPr>
              <a:t>6828 0692, Email: </a:t>
            </a:r>
            <a:r>
              <a:rPr lang="en-US" sz="2800" dirty="0">
                <a:latin typeface="+mj-lt"/>
                <a:cs typeface="Angsana New" pitchFamily="18" charset="-34"/>
                <a:hlinkClick r:id="rId3"/>
              </a:rPr>
              <a:t>jansetyawan@smu.edu.sg</a:t>
            </a:r>
            <a:endParaRPr lang="en-US" sz="2800" dirty="0">
              <a:latin typeface="+mj-lt"/>
              <a:cs typeface="Angsana New" pitchFamily="18" charset="-34"/>
            </a:endParaRPr>
          </a:p>
          <a:p>
            <a:pPr marL="0" indent="0" algn="ctr">
              <a:lnSpc>
                <a:spcPct val="80000"/>
              </a:lnSpc>
              <a:buFont typeface="Tw Cen MT" panose="020B0602020104020603" pitchFamily="34" charset="0"/>
              <a:buNone/>
              <a:defRPr/>
            </a:pPr>
            <a:endParaRPr lang="en-US" sz="2800" dirty="0">
              <a:latin typeface="+mj-lt"/>
              <a:cs typeface="Angsana New" pitchFamily="18" charset="-34"/>
            </a:endParaRPr>
          </a:p>
          <a:p>
            <a:pPr marL="0" indent="0" algn="ctr">
              <a:lnSpc>
                <a:spcPct val="80000"/>
              </a:lnSpc>
              <a:buFont typeface="Tw Cen MT" panose="020B0602020104020603" pitchFamily="34" charset="0"/>
              <a:buNone/>
              <a:defRPr/>
            </a:pPr>
            <a:r>
              <a:rPr lang="en-US" sz="2800" b="1" dirty="0">
                <a:latin typeface="+mj-lt"/>
                <a:cs typeface="Angsana New" pitchFamily="18" charset="-34"/>
              </a:rPr>
              <a:t>Wilson Lam </a:t>
            </a:r>
            <a:r>
              <a:rPr lang="en-US" sz="2800" dirty="0">
                <a:latin typeface="+mj-lt"/>
                <a:cs typeface="Angsana New" pitchFamily="18" charset="-34"/>
              </a:rPr>
              <a:t>(Senior Associate Director)</a:t>
            </a:r>
          </a:p>
          <a:p>
            <a:pPr marL="0" indent="0" algn="ctr">
              <a:lnSpc>
                <a:spcPct val="80000"/>
              </a:lnSpc>
              <a:buFont typeface="Tw Cen MT" panose="020B0602020104020603" pitchFamily="34" charset="0"/>
              <a:buNone/>
              <a:defRPr/>
            </a:pPr>
            <a:r>
              <a:rPr lang="en-US" sz="2800" dirty="0">
                <a:latin typeface="+mj-lt"/>
                <a:cs typeface="Angsana New" pitchFamily="18" charset="-34"/>
              </a:rPr>
              <a:t>6828 0129, Email: </a:t>
            </a:r>
            <a:r>
              <a:rPr lang="en-US" sz="2800" dirty="0">
                <a:latin typeface="+mj-lt"/>
                <a:cs typeface="Angsana New" pitchFamily="18" charset="-34"/>
                <a:hlinkClick r:id="rId4"/>
              </a:rPr>
              <a:t>wilsonlam@smu.edu.sg</a:t>
            </a:r>
            <a:endParaRPr lang="en-US" sz="2800" dirty="0">
              <a:latin typeface="+mj-lt"/>
              <a:cs typeface="Angsana New" pitchFamily="18" charset="-34"/>
            </a:endParaRPr>
          </a:p>
          <a:p>
            <a:pPr marL="0" indent="0" algn="ctr">
              <a:lnSpc>
                <a:spcPct val="80000"/>
              </a:lnSpc>
              <a:buFont typeface="Tw Cen MT" panose="020B0602020104020603" pitchFamily="34" charset="0"/>
              <a:buNone/>
              <a:defRPr/>
            </a:pPr>
            <a:endParaRPr lang="en-US" sz="2800" b="1" dirty="0">
              <a:latin typeface="+mj-lt"/>
              <a:cs typeface="Angsana New" pitchFamily="18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5542" y="5486400"/>
            <a:ext cx="6096000" cy="8802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3200" dirty="0">
                <a:latin typeface="+mj-lt"/>
                <a:cs typeface="Angsana New" pitchFamily="18" charset="-34"/>
              </a:rPr>
              <a:t> Contact us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3200" dirty="0">
                <a:latin typeface="+mj-lt"/>
                <a:cs typeface="Angsana New" pitchFamily="18" charset="-34"/>
              </a:rPr>
              <a:t>Problems, Requests and Innovations/Ideas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7925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3327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400" dirty="0"/>
              <a:t>Brief Overview of Rooms</a:t>
            </a:r>
          </a:p>
          <a:p>
            <a:pPr lvl="1"/>
            <a:r>
              <a:rPr lang="en-US" sz="2400" dirty="0"/>
              <a:t>Starting Up </a:t>
            </a:r>
          </a:p>
          <a:p>
            <a:pPr lvl="1"/>
            <a:r>
              <a:rPr lang="en-US" sz="2400" dirty="0"/>
              <a:t>Touch Panel </a:t>
            </a:r>
          </a:p>
          <a:p>
            <a:pPr lvl="1"/>
            <a:r>
              <a:rPr lang="en-US" sz="2400" dirty="0"/>
              <a:t>Lectern’s Equipment</a:t>
            </a:r>
          </a:p>
          <a:p>
            <a:pPr lvl="1"/>
            <a:r>
              <a:rPr lang="en-US" sz="2400" dirty="0"/>
              <a:t>Microphone</a:t>
            </a:r>
          </a:p>
          <a:p>
            <a:pPr lvl="1"/>
            <a:r>
              <a:rPr lang="en-US" sz="2400" dirty="0"/>
              <a:t>Shutting Down</a:t>
            </a:r>
          </a:p>
          <a:p>
            <a:pPr lvl="1"/>
            <a:r>
              <a:rPr lang="en-US" sz="2400" dirty="0"/>
              <a:t>Getting HELP</a:t>
            </a:r>
            <a:endParaRPr lang="en-US" dirty="0"/>
          </a:p>
          <a:p>
            <a:pPr lvl="1"/>
            <a:r>
              <a:rPr lang="en-US" sz="2400" dirty="0"/>
              <a:t>Suggestions</a:t>
            </a:r>
          </a:p>
          <a:p>
            <a:pPr lvl="1"/>
            <a:r>
              <a:rPr lang="en-US" sz="2400" dirty="0"/>
              <a:t>Other Important notes</a:t>
            </a:r>
          </a:p>
        </p:txBody>
      </p:sp>
    </p:spTree>
    <p:extLst>
      <p:ext uri="{BB962C8B-B14F-4D97-AF65-F5344CB8AC3E}">
        <p14:creationId xmlns:p14="http://schemas.microsoft.com/office/powerpoint/2010/main" val="24527631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3751005" y="3360174"/>
            <a:ext cx="38444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8000" b="0" kern="0" dirty="0">
                <a:effectLst/>
                <a:cs typeface="Angsana New" pitchFamily="18" charset="-34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93446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r="1498" b="-1"/>
          <a:stretch/>
        </p:blipFill>
        <p:spPr>
          <a:xfrm>
            <a:off x="3628570" y="2910194"/>
            <a:ext cx="8563429" cy="3947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7947"/>
          <a:stretch/>
        </p:blipFill>
        <p:spPr>
          <a:xfrm>
            <a:off x="3643087" y="1"/>
            <a:ext cx="4369160" cy="2788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7947"/>
          <a:stretch/>
        </p:blipFill>
        <p:spPr>
          <a:xfrm>
            <a:off x="8153400" y="-172"/>
            <a:ext cx="4038600" cy="2788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212" y="702525"/>
            <a:ext cx="3151011" cy="11797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dirty="0"/>
              <a:t>Tiered Seminar Room</a:t>
            </a:r>
          </a:p>
        </p:txBody>
      </p:sp>
    </p:spTree>
    <p:extLst>
      <p:ext uri="{BB962C8B-B14F-4D97-AF65-F5344CB8AC3E}">
        <p14:creationId xmlns:p14="http://schemas.microsoft.com/office/powerpoint/2010/main" val="431718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1" r="28967"/>
          <a:stretch/>
        </p:blipFill>
        <p:spPr>
          <a:xfrm>
            <a:off x="3672114" y="99817"/>
            <a:ext cx="4350567" cy="670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r="-2" b="-2"/>
          <a:stretch/>
        </p:blipFill>
        <p:spPr>
          <a:xfrm>
            <a:off x="8135262" y="99817"/>
            <a:ext cx="4037323" cy="3275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7" r="14487" b="-1"/>
          <a:stretch/>
        </p:blipFill>
        <p:spPr>
          <a:xfrm>
            <a:off x="8135262" y="3482339"/>
            <a:ext cx="4037323" cy="3275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043" y="892098"/>
            <a:ext cx="3325731" cy="706106"/>
          </a:xfrm>
        </p:spPr>
        <p:txBody>
          <a:bodyPr>
            <a:normAutofit/>
          </a:bodyPr>
          <a:lstStyle/>
          <a:p>
            <a:r>
              <a:rPr lang="en-US" sz="3800" dirty="0"/>
              <a:t>Flat Classroom</a:t>
            </a:r>
          </a:p>
        </p:txBody>
      </p:sp>
    </p:spTree>
    <p:extLst>
      <p:ext uri="{BB962C8B-B14F-4D97-AF65-F5344CB8AC3E}">
        <p14:creationId xmlns:p14="http://schemas.microsoft.com/office/powerpoint/2010/main" val="1695036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3" b="9216"/>
          <a:stretch/>
        </p:blipFill>
        <p:spPr>
          <a:xfrm>
            <a:off x="3834580" y="432989"/>
            <a:ext cx="5874092" cy="3302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73043" y="892097"/>
            <a:ext cx="3325731" cy="1128431"/>
          </a:xfrm>
        </p:spPr>
        <p:txBody>
          <a:bodyPr>
            <a:normAutofit/>
          </a:bodyPr>
          <a:lstStyle/>
          <a:p>
            <a:r>
              <a:rPr lang="en-US" sz="3800" dirty="0"/>
              <a:t>ACTIVE LEARNING</a:t>
            </a:r>
            <a:br>
              <a:rPr lang="en-US" sz="3800" dirty="0"/>
            </a:br>
            <a:r>
              <a:rPr lang="en-US" sz="3800" dirty="0" err="1"/>
              <a:t>CLASsroom</a:t>
            </a:r>
            <a:endParaRPr lang="en-US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39"/>
          <a:stretch/>
        </p:blipFill>
        <p:spPr>
          <a:xfrm>
            <a:off x="6259090" y="3735570"/>
            <a:ext cx="5785426" cy="312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9755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73043" y="892097"/>
            <a:ext cx="3325731" cy="1128431"/>
          </a:xfrm>
        </p:spPr>
        <p:txBody>
          <a:bodyPr>
            <a:normAutofit/>
          </a:bodyPr>
          <a:lstStyle/>
          <a:p>
            <a:r>
              <a:rPr lang="en-US" sz="3800" dirty="0" err="1"/>
              <a:t>LAbs</a:t>
            </a:r>
            <a:endParaRPr lang="en-US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420" y="859326"/>
            <a:ext cx="4454946" cy="250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420" y="3738221"/>
            <a:ext cx="4601449" cy="2586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QF Lab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9458" y="3738221"/>
            <a:ext cx="4601448" cy="2586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58" y="776992"/>
            <a:ext cx="4601448" cy="2586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0653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650" y="554736"/>
            <a:ext cx="9720072" cy="1499616"/>
          </a:xfrm>
        </p:spPr>
        <p:txBody>
          <a:bodyPr/>
          <a:lstStyle/>
          <a:p>
            <a:r>
              <a:rPr lang="en-US"/>
              <a:t>Auditorium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391" y="592836"/>
            <a:ext cx="8741109" cy="5922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5407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Function Halls </a:t>
            </a:r>
            <a:br>
              <a:rPr lang="en-US" dirty="0"/>
            </a:br>
            <a:r>
              <a:rPr lang="en-US" dirty="0"/>
              <a:t>1400 seaters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" y="2348089"/>
            <a:ext cx="12186197" cy="3747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3890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lassification xmlns="3aff2c22-714e-4376-bd5e-f4f2d4f26a15">SMU Internal Only</Classification>
    <_dlc_DocId xmlns="3aff2c22-714e-4376-bd5e-f4f2d4f26a15">F7XS2W2FK66K-99-12517</_dlc_DocId>
    <_dlc_DocIdUrl xmlns="3aff2c22-714e-4376-bd5e-f4f2d4f26a15">
      <Url>https://smu.sharepoint.com/teams/iits/TSS/LSTS/_layouts/15/DocIdRedir.aspx?ID=F7XS2W2FK66K-99-12517</Url>
      <Description>F7XS2W2FK66K-99-12517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74748E71679048B1E8E222712D88F5" ma:contentTypeVersion="1070" ma:contentTypeDescription="Create a new document." ma:contentTypeScope="" ma:versionID="f44530067923344a8d6bf4080da830f3">
  <xsd:schema xmlns:xsd="http://www.w3.org/2001/XMLSchema" xmlns:xs="http://www.w3.org/2001/XMLSchema" xmlns:p="http://schemas.microsoft.com/office/2006/metadata/properties" xmlns:ns2="3aff2c22-714e-4376-bd5e-f4f2d4f26a15" xmlns:ns3="746001a6-1c20-429f-a39c-fdac708c6d70" targetNamespace="http://schemas.microsoft.com/office/2006/metadata/properties" ma:root="true" ma:fieldsID="4c597bebc05b23b48f5aba46dcbb5762" ns2:_="" ns3:_="">
    <xsd:import namespace="3aff2c22-714e-4376-bd5e-f4f2d4f26a15"/>
    <xsd:import namespace="746001a6-1c20-429f-a39c-fdac708c6d7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Classification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ff2c22-714e-4376-bd5e-f4f2d4f26a15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Classification" ma:index="11" ma:displayName="Classification" ma:default="SMU Internal Only" ma:format="Dropdown" ma:internalName="Classification">
      <xsd:simpleType>
        <xsd:restriction base="dms:Choice">
          <xsd:enumeration value="SMU Internal Only"/>
          <xsd:enumeration value="Confidential"/>
          <xsd:enumeration value="Public"/>
        </xsd:restriction>
      </xsd:simpleType>
    </xsd:element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01a6-1c20-429f-a39c-fdac708c6d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7DD853A-58DD-4D81-B43F-F6DD7452C00B}">
  <ds:schemaRefs>
    <ds:schemaRef ds:uri="3aff2c22-714e-4376-bd5e-f4f2d4f26a15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6C185BE-E203-4AFA-B894-8753A387F2BA}"/>
</file>

<file path=customXml/itemProps3.xml><?xml version="1.0" encoding="utf-8"?>
<ds:datastoreItem xmlns:ds="http://schemas.openxmlformats.org/officeDocument/2006/customXml" ds:itemID="{B365E83D-753B-4B77-BDB0-0604A95FC85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CC0CB16-510A-40C5-B485-8986C2EBEF55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17924</TotalTime>
  <Words>564</Words>
  <Application>Microsoft Macintosh PowerPoint</Application>
  <PresentationFormat>Widescreen</PresentationFormat>
  <Paragraphs>142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Angsana New</vt:lpstr>
      <vt:lpstr>Arial Black</vt:lpstr>
      <vt:lpstr>Calibri</vt:lpstr>
      <vt:lpstr>Garamond</vt:lpstr>
      <vt:lpstr>Tw Cen MT</vt:lpstr>
      <vt:lpstr>Tw Cen MT Condensed</vt:lpstr>
      <vt:lpstr>Wingdings</vt:lpstr>
      <vt:lpstr>Wingdings 3</vt:lpstr>
      <vt:lpstr>Integral</vt:lpstr>
      <vt:lpstr>Singapore Management University</vt:lpstr>
      <vt:lpstr>Objective</vt:lpstr>
      <vt:lpstr>OUTLINE</vt:lpstr>
      <vt:lpstr>Tiered Seminar Room</vt:lpstr>
      <vt:lpstr>Flat Classroom</vt:lpstr>
      <vt:lpstr>ACTIVE LEARNING CLASsroom</vt:lpstr>
      <vt:lpstr>LAbs</vt:lpstr>
      <vt:lpstr>Auditorium</vt:lpstr>
      <vt:lpstr>Function Halls  1400 seaters</vt:lpstr>
      <vt:lpstr>PowerPoint Presentation</vt:lpstr>
      <vt:lpstr>Campus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Lectern PC</vt:lpstr>
      <vt:lpstr>CLASSROOM PC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Wireless Projection</vt:lpstr>
      <vt:lpstr>PowerPoint Presentation</vt:lpstr>
      <vt:lpstr>PowerPoint Presentation</vt:lpstr>
      <vt:lpstr>Self Help Recording</vt:lpstr>
      <vt:lpstr>PowerPoint Presentation</vt:lpstr>
      <vt:lpstr>PowerPoint Presentation</vt:lpstr>
      <vt:lpstr>PowerPoint Presentation</vt:lpstr>
      <vt:lpstr>PowerPoint Presentation</vt:lpstr>
      <vt:lpstr>Questions?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Infrastructure</dc:title>
  <dc:creator>WONG Ying Boon</dc:creator>
  <cp:lastModifiedBy>Gerard CHUA</cp:lastModifiedBy>
  <cp:revision>45</cp:revision>
  <cp:lastPrinted>2018-08-06T01:23:09Z</cp:lastPrinted>
  <dcterms:modified xsi:type="dcterms:W3CDTF">2022-01-03T15:47:28Z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0x010100CA74748E71679048B1E8E222712D88F5</vt:lpwstr>
  </property>
  <property fmtid="{D5CDD505-2E9C-101B-9397-08002B2CF9AE}" pid="3" name="_dlc_DocIdItemGuid">
    <vt:lpwstr>62ed0a35-f0e0-4acc-a9f3-917db5915f6e</vt:lpwstr>
  </property>
  <property fmtid="{D5CDD505-2E9C-101B-9397-08002B2CF9AE}" pid="4" name="MSIP_Label_6951d41b-6b8e-4636-984f-012bff14ba18_Enabled">
    <vt:lpwstr>True</vt:lpwstr>
  </property>
  <property fmtid="{D5CDD505-2E9C-101B-9397-08002B2CF9AE}" pid="5" name="MSIP_Label_6951d41b-6b8e-4636-984f-012bff14ba18_SiteId">
    <vt:lpwstr>c98a79ca-5a9a-4791-a243-f06afd67464d</vt:lpwstr>
  </property>
  <property fmtid="{D5CDD505-2E9C-101B-9397-08002B2CF9AE}" pid="6" name="MSIP_Label_6951d41b-6b8e-4636-984f-012bff14ba18_Ref">
    <vt:lpwstr>https://api.informationprotection.azure.com/api/c98a79ca-5a9a-4791-a243-f06afd67464d</vt:lpwstr>
  </property>
  <property fmtid="{D5CDD505-2E9C-101B-9397-08002B2CF9AE}" pid="7" name="MSIP_Label_6951d41b-6b8e-4636-984f-012bff14ba18_Owner">
    <vt:lpwstr>ybwong@smu.edu.sg</vt:lpwstr>
  </property>
  <property fmtid="{D5CDD505-2E9C-101B-9397-08002B2CF9AE}" pid="8" name="MSIP_Label_6951d41b-6b8e-4636-984f-012bff14ba18_SetDate">
    <vt:lpwstr>2018-07-09T00:08:16.2355988+08:00</vt:lpwstr>
  </property>
  <property fmtid="{D5CDD505-2E9C-101B-9397-08002B2CF9AE}" pid="9" name="MSIP_Label_6951d41b-6b8e-4636-984f-012bff14ba18_Name">
    <vt:lpwstr>Restricted</vt:lpwstr>
  </property>
  <property fmtid="{D5CDD505-2E9C-101B-9397-08002B2CF9AE}" pid="10" name="MSIP_Label_6951d41b-6b8e-4636-984f-012bff14ba18_Application">
    <vt:lpwstr>Microsoft Azure Information Protection</vt:lpwstr>
  </property>
  <property fmtid="{D5CDD505-2E9C-101B-9397-08002B2CF9AE}" pid="11" name="MSIP_Label_6951d41b-6b8e-4636-984f-012bff14ba18_Extended_MSFT_Method">
    <vt:lpwstr>Automatic</vt:lpwstr>
  </property>
  <property fmtid="{D5CDD505-2E9C-101B-9397-08002B2CF9AE}" pid="12" name="Sensitivity">
    <vt:lpwstr>Restricted</vt:lpwstr>
  </property>
</Properties>
</file>